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257" r:id="rId3"/>
    <p:sldId id="258" r:id="rId4"/>
    <p:sldId id="259" r:id="rId5"/>
    <p:sldId id="308" r:id="rId6"/>
    <p:sldId id="261" r:id="rId7"/>
    <p:sldId id="262" r:id="rId8"/>
    <p:sldId id="263" r:id="rId9"/>
    <p:sldId id="264" r:id="rId10"/>
    <p:sldId id="265" r:id="rId11"/>
    <p:sldId id="266" r:id="rId12"/>
    <p:sldId id="267" r:id="rId13"/>
    <p:sldId id="268" r:id="rId14"/>
    <p:sldId id="269" r:id="rId15"/>
    <p:sldId id="282" r:id="rId16"/>
    <p:sldId id="304" r:id="rId17"/>
    <p:sldId id="274" r:id="rId18"/>
    <p:sldId id="307" r:id="rId19"/>
    <p:sldId id="271" r:id="rId20"/>
    <p:sldId id="272" r:id="rId21"/>
    <p:sldId id="275" r:id="rId22"/>
    <p:sldId id="276" r:id="rId23"/>
    <p:sldId id="283" r:id="rId24"/>
    <p:sldId id="284" r:id="rId25"/>
    <p:sldId id="285" r:id="rId26"/>
    <p:sldId id="286" r:id="rId27"/>
    <p:sldId id="303" r:id="rId28"/>
    <p:sldId id="305" r:id="rId29"/>
    <p:sldId id="306" r:id="rId30"/>
    <p:sldId id="300" r:id="rId31"/>
    <p:sldId id="301" r:id="rId32"/>
  </p:sldIdLst>
  <p:sldSz cx="18288000" cy="10287000"/>
  <p:notesSz cx="6858000" cy="9144000"/>
  <p:embeddedFontLst>
    <p:embeddedFont>
      <p:font typeface="Arial Bold" panose="020B0704020202020204" pitchFamily="34" charset="0"/>
      <p:regular r:id="rId35"/>
      <p:bold r:id="rId36"/>
    </p:embeddedFont>
    <p:embeddedFont>
      <p:font typeface="Barlow Bold" panose="020B0604020202020204" charset="0"/>
      <p:regular r:id="rId37"/>
    </p:embeddedFont>
    <p:embeddedFont>
      <p:font typeface="Poppins" panose="00000500000000000000" pitchFamily="2" charset="0"/>
      <p:regular r:id="rId38"/>
      <p:bold r:id="rId39"/>
      <p:italic r:id="rId40"/>
      <p:boldItalic r:id="rId41"/>
    </p:embeddedFont>
    <p:embeddedFont>
      <p:font typeface="Poppins Bold" panose="00000800000000000000" charset="0"/>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1138" y="2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084ADF-A843-6BC5-F674-C33359684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453872-0A97-5560-8934-9C42C83306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FAB4EA-3B82-4086-9883-9D43FA6580C8}" type="datetimeFigureOut">
              <a:rPr lang="en-US" smtClean="0"/>
              <a:t>10/28/2025</a:t>
            </a:fld>
            <a:endParaRPr lang="en-US"/>
          </a:p>
        </p:txBody>
      </p:sp>
      <p:sp>
        <p:nvSpPr>
          <p:cNvPr id="4" name="Footer Placeholder 3">
            <a:extLst>
              <a:ext uri="{FF2B5EF4-FFF2-40B4-BE49-F238E27FC236}">
                <a16:creationId xmlns:a16="http://schemas.microsoft.com/office/drawing/2014/main" id="{94CC63EE-DC76-76F4-5ED7-634CD6B247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0D7A6A-DBDA-DD11-1B00-A104AD8B37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3BF53E-576D-4206-AB13-86FED8038214}" type="slidenum">
              <a:rPr lang="en-US" smtClean="0"/>
              <a:t>‹#›</a:t>
            </a:fld>
            <a:endParaRPr lang="en-US"/>
          </a:p>
        </p:txBody>
      </p:sp>
    </p:spTree>
    <p:extLst>
      <p:ext uri="{BB962C8B-B14F-4D97-AF65-F5344CB8AC3E}">
        <p14:creationId xmlns:p14="http://schemas.microsoft.com/office/powerpoint/2010/main" val="38079965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78AFC-EC9C-4855-9738-A264AFD52499}"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3F46A-B189-49E2-8F8F-471B77141443}" type="slidenum">
              <a:rPr lang="en-US" smtClean="0"/>
              <a:t>‹#›</a:t>
            </a:fld>
            <a:endParaRPr lang="en-US"/>
          </a:p>
        </p:txBody>
      </p:sp>
    </p:spTree>
    <p:extLst>
      <p:ext uri="{BB962C8B-B14F-4D97-AF65-F5344CB8AC3E}">
        <p14:creationId xmlns:p14="http://schemas.microsoft.com/office/powerpoint/2010/main" val="3307926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ed.gov/news/press-releases/us-department-education-releases-proposed-changes-title-ix-regulations-invites-public-comment" TargetMode="External"/><Relationship Id="rId5" Type="http://schemas.openxmlformats.org/officeDocument/2006/relationships/hyperlink" Target="https://www.federalregister.gov/documents/2022/07/12/2022-13734/nondiscrimination-on-the-basis-of-sex-in-education-programs-or-activities-receiving-federal" TargetMode="External"/><Relationship Id="rId4" Type="http://schemas.openxmlformats.org/officeDocument/2006/relationships/hyperlink" Target="https://www2.ed.gov/about/offices/list/ocr/docs/tix_dis.html"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s://www.ed.gov/media/document/title-ix-enforcement-directive-dcl" TargetMode="External"/><Relationship Id="rId4" Type="http://schemas.openxmlformats.org/officeDocument/2006/relationships/hyperlink" Target="https://www.federalregister.gov/documents/2025/01/30/2025-02090/defending-women-from-gender-ideology-extremism-and-restoring-biological-truth-to-the-federa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13220872" y="-3172379"/>
            <a:ext cx="7573225" cy="6508240"/>
            <a:chOff x="0" y="0"/>
            <a:chExt cx="812800" cy="698500"/>
          </a:xfrm>
        </p:grpSpPr>
        <p:sp>
          <p:nvSpPr>
            <p:cNvPr id="3" name="Freeform 3"/>
            <p:cNvSpPr/>
            <p:nvPr/>
          </p:nvSpPr>
          <p:spPr>
            <a:xfrm>
              <a:off x="9619" y="0"/>
              <a:ext cx="793562" cy="698500"/>
            </a:xfrm>
            <a:custGeom>
              <a:avLst/>
              <a:gdLst/>
              <a:ahLst/>
              <a:cxnLst/>
              <a:rect l="l" t="t" r="r" b="b"/>
              <a:pathLst>
                <a:path w="793562" h="698500">
                  <a:moveTo>
                    <a:pt x="777990" y="392546"/>
                  </a:moveTo>
                  <a:lnTo>
                    <a:pt x="625172" y="655204"/>
                  </a:lnTo>
                  <a:cubicBezTo>
                    <a:pt x="609576" y="682009"/>
                    <a:pt x="580902" y="698500"/>
                    <a:pt x="549890" y="698500"/>
                  </a:cubicBezTo>
                  <a:lnTo>
                    <a:pt x="243672" y="698500"/>
                  </a:lnTo>
                  <a:cubicBezTo>
                    <a:pt x="212660" y="698500"/>
                    <a:pt x="183986" y="682009"/>
                    <a:pt x="168390" y="655204"/>
                  </a:cubicBezTo>
                  <a:lnTo>
                    <a:pt x="15572" y="392546"/>
                  </a:lnTo>
                  <a:cubicBezTo>
                    <a:pt x="0" y="365782"/>
                    <a:pt x="0" y="332718"/>
                    <a:pt x="15572" y="305954"/>
                  </a:cubicBezTo>
                  <a:lnTo>
                    <a:pt x="168390" y="43296"/>
                  </a:lnTo>
                  <a:cubicBezTo>
                    <a:pt x="183986" y="16491"/>
                    <a:pt x="212660" y="0"/>
                    <a:pt x="243672" y="0"/>
                  </a:cubicBezTo>
                  <a:lnTo>
                    <a:pt x="549890" y="0"/>
                  </a:lnTo>
                  <a:cubicBezTo>
                    <a:pt x="580902" y="0"/>
                    <a:pt x="609576" y="16491"/>
                    <a:pt x="625172" y="43296"/>
                  </a:cubicBezTo>
                  <a:lnTo>
                    <a:pt x="777990" y="305954"/>
                  </a:lnTo>
                  <a:cubicBezTo>
                    <a:pt x="793562" y="332718"/>
                    <a:pt x="793562" y="365782"/>
                    <a:pt x="777990" y="392546"/>
                  </a:cubicBezTo>
                  <a:close/>
                </a:path>
              </a:pathLst>
            </a:custGeom>
            <a:solidFill>
              <a:srgbClr val="112D4E"/>
            </a:soli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770251" y="-3256312"/>
            <a:ext cx="7023846" cy="6036118"/>
            <a:chOff x="0" y="0"/>
            <a:chExt cx="812800" cy="698500"/>
          </a:xfrm>
        </p:grpSpPr>
        <p:sp>
          <p:nvSpPr>
            <p:cNvPr id="6" name="Freeform 6"/>
            <p:cNvSpPr/>
            <p:nvPr/>
          </p:nvSpPr>
          <p:spPr>
            <a:xfrm>
              <a:off x="7620" y="0"/>
              <a:ext cx="797561" cy="698500"/>
            </a:xfrm>
            <a:custGeom>
              <a:avLst/>
              <a:gdLst/>
              <a:ahLst/>
              <a:cxnLst/>
              <a:rect l="l" t="t" r="r" b="b"/>
              <a:pathLst>
                <a:path w="797561" h="698500">
                  <a:moveTo>
                    <a:pt x="785225" y="383548"/>
                  </a:moveTo>
                  <a:lnTo>
                    <a:pt x="621935" y="664202"/>
                  </a:lnTo>
                  <a:cubicBezTo>
                    <a:pt x="609580" y="685437"/>
                    <a:pt x="586867" y="698500"/>
                    <a:pt x="562300" y="698500"/>
                  </a:cubicBezTo>
                  <a:lnTo>
                    <a:pt x="235260" y="698500"/>
                  </a:lnTo>
                  <a:cubicBezTo>
                    <a:pt x="210693" y="698500"/>
                    <a:pt x="187980" y="685437"/>
                    <a:pt x="175625" y="664202"/>
                  </a:cubicBezTo>
                  <a:lnTo>
                    <a:pt x="12335" y="383548"/>
                  </a:lnTo>
                  <a:cubicBezTo>
                    <a:pt x="0" y="362346"/>
                    <a:pt x="0" y="336154"/>
                    <a:pt x="12335" y="314952"/>
                  </a:cubicBezTo>
                  <a:lnTo>
                    <a:pt x="175625" y="34298"/>
                  </a:lnTo>
                  <a:cubicBezTo>
                    <a:pt x="187980" y="13063"/>
                    <a:pt x="210693" y="0"/>
                    <a:pt x="235260" y="0"/>
                  </a:cubicBezTo>
                  <a:lnTo>
                    <a:pt x="562300" y="0"/>
                  </a:lnTo>
                  <a:cubicBezTo>
                    <a:pt x="586867" y="0"/>
                    <a:pt x="609580" y="13063"/>
                    <a:pt x="621935" y="34298"/>
                  </a:cubicBezTo>
                  <a:lnTo>
                    <a:pt x="785225" y="314952"/>
                  </a:lnTo>
                  <a:cubicBezTo>
                    <a:pt x="797560" y="336154"/>
                    <a:pt x="797560" y="362346"/>
                    <a:pt x="785225" y="383548"/>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27BBB">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4475218" y="-3414843"/>
            <a:ext cx="6522082" cy="5604914"/>
            <a:chOff x="0" y="0"/>
            <a:chExt cx="812800" cy="698500"/>
          </a:xfrm>
        </p:grpSpPr>
        <p:sp>
          <p:nvSpPr>
            <p:cNvPr id="9" name="Freeform 9"/>
            <p:cNvSpPr/>
            <p:nvPr/>
          </p:nvSpPr>
          <p:spPr>
            <a:xfrm>
              <a:off x="8206" y="0"/>
              <a:ext cx="796388" cy="698500"/>
            </a:xfrm>
            <a:custGeom>
              <a:avLst/>
              <a:gdLst/>
              <a:ahLst/>
              <a:cxnLst/>
              <a:rect l="l" t="t" r="r" b="b"/>
              <a:pathLst>
                <a:path w="796388" h="698500">
                  <a:moveTo>
                    <a:pt x="783104" y="386186"/>
                  </a:moveTo>
                  <a:lnTo>
                    <a:pt x="622884" y="661564"/>
                  </a:lnTo>
                  <a:cubicBezTo>
                    <a:pt x="609579" y="684432"/>
                    <a:pt x="585118" y="698500"/>
                    <a:pt x="558661" y="698500"/>
                  </a:cubicBezTo>
                  <a:lnTo>
                    <a:pt x="237727" y="698500"/>
                  </a:lnTo>
                  <a:cubicBezTo>
                    <a:pt x="211270" y="698500"/>
                    <a:pt x="186809" y="684432"/>
                    <a:pt x="173504" y="661564"/>
                  </a:cubicBezTo>
                  <a:lnTo>
                    <a:pt x="13284" y="386186"/>
                  </a:lnTo>
                  <a:cubicBezTo>
                    <a:pt x="0" y="363354"/>
                    <a:pt x="0" y="335146"/>
                    <a:pt x="13284" y="312314"/>
                  </a:cubicBezTo>
                  <a:lnTo>
                    <a:pt x="173504" y="36936"/>
                  </a:lnTo>
                  <a:cubicBezTo>
                    <a:pt x="186809" y="14068"/>
                    <a:pt x="211270" y="0"/>
                    <a:pt x="237727" y="0"/>
                  </a:cubicBezTo>
                  <a:lnTo>
                    <a:pt x="558661" y="0"/>
                  </a:lnTo>
                  <a:cubicBezTo>
                    <a:pt x="585118" y="0"/>
                    <a:pt x="609579" y="14068"/>
                    <a:pt x="622884" y="36936"/>
                  </a:cubicBezTo>
                  <a:lnTo>
                    <a:pt x="783104" y="312314"/>
                  </a:lnTo>
                  <a:cubicBezTo>
                    <a:pt x="796388" y="335146"/>
                    <a:pt x="796388" y="363354"/>
                    <a:pt x="783104" y="386186"/>
                  </a:cubicBezTo>
                  <a:close/>
                </a:path>
              </a:pathLst>
            </a:custGeom>
            <a:solidFill>
              <a:srgbClr val="000000">
                <a:alpha val="0"/>
              </a:srgbClr>
            </a:solidFill>
            <a:ln w="57150" cap="rnd">
              <a:gradFill>
                <a:gsLst>
                  <a:gs pos="0">
                    <a:srgbClr val="FFE42F">
                      <a:alpha val="85000"/>
                    </a:srgbClr>
                  </a:gs>
                  <a:gs pos="100000">
                    <a:srgbClr val="FFB613">
                      <a:alpha val="85000"/>
                    </a:srgbClr>
                  </a:gs>
                </a:gsLst>
                <a:path path="circle">
                  <a:fillToRect l="50000" t="50000" r="50000" b="50000"/>
                </a:path>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flipH="1">
            <a:off x="10377335" y="3987882"/>
            <a:ext cx="9234335" cy="8103129"/>
          </a:xfrm>
          <a:custGeom>
            <a:avLst/>
            <a:gdLst/>
            <a:ahLst/>
            <a:cxnLst/>
            <a:rect l="l" t="t" r="r" b="b"/>
            <a:pathLst>
              <a:path w="9234335" h="8103129">
                <a:moveTo>
                  <a:pt x="9234335" y="0"/>
                </a:moveTo>
                <a:lnTo>
                  <a:pt x="0" y="0"/>
                </a:lnTo>
                <a:lnTo>
                  <a:pt x="0" y="8103129"/>
                </a:lnTo>
                <a:lnTo>
                  <a:pt x="9234335" y="8103129"/>
                </a:lnTo>
                <a:lnTo>
                  <a:pt x="9234335" y="0"/>
                </a:lnTo>
                <a:close/>
              </a:path>
            </a:pathLst>
          </a:custGeom>
          <a:blipFill>
            <a:blip r:embed="rId2"/>
            <a:stretch>
              <a:fillRect/>
            </a:stretch>
          </a:blipFill>
        </p:spPr>
        <p:txBody>
          <a:bodyPr/>
          <a:lstStyle/>
          <a:p>
            <a:endParaRPr lang="en-US"/>
          </a:p>
        </p:txBody>
      </p:sp>
      <p:sp>
        <p:nvSpPr>
          <p:cNvPr id="12" name="Freeform 12"/>
          <p:cNvSpPr/>
          <p:nvPr/>
        </p:nvSpPr>
        <p:spPr>
          <a:xfrm>
            <a:off x="9416622" y="194906"/>
            <a:ext cx="9055956" cy="8229600"/>
          </a:xfrm>
          <a:custGeom>
            <a:avLst/>
            <a:gdLst/>
            <a:ahLst/>
            <a:cxnLst/>
            <a:rect l="l" t="t" r="r" b="b"/>
            <a:pathLst>
              <a:path w="9055956" h="8229600">
                <a:moveTo>
                  <a:pt x="0" y="0"/>
                </a:moveTo>
                <a:lnTo>
                  <a:pt x="9055956" y="0"/>
                </a:lnTo>
                <a:lnTo>
                  <a:pt x="9055956" y="8229600"/>
                </a:lnTo>
                <a:lnTo>
                  <a:pt x="0" y="8229600"/>
                </a:lnTo>
                <a:lnTo>
                  <a:pt x="0" y="0"/>
                </a:lnTo>
                <a:close/>
              </a:path>
            </a:pathLst>
          </a:custGeom>
          <a:blipFill>
            <a:blip r:embed="rId3"/>
            <a:stretch>
              <a:fillRect/>
            </a:stretch>
          </a:blipFill>
        </p:spPr>
        <p:txBody>
          <a:bodyPr/>
          <a:lstStyle/>
          <a:p>
            <a:endParaRPr lang="en-US"/>
          </a:p>
        </p:txBody>
      </p:sp>
      <p:grpSp>
        <p:nvGrpSpPr>
          <p:cNvPr id="13" name="Group 13"/>
          <p:cNvGrpSpPr/>
          <p:nvPr/>
        </p:nvGrpSpPr>
        <p:grpSpPr>
          <a:xfrm>
            <a:off x="9828222" y="911721"/>
            <a:ext cx="7908037" cy="6795970"/>
            <a:chOff x="0" y="0"/>
            <a:chExt cx="812800" cy="698500"/>
          </a:xfrm>
        </p:grpSpPr>
        <p:sp>
          <p:nvSpPr>
            <p:cNvPr id="14" name="Freeform 14"/>
            <p:cNvSpPr/>
            <p:nvPr/>
          </p:nvSpPr>
          <p:spPr>
            <a:xfrm>
              <a:off x="6204" y="0"/>
              <a:ext cx="800393" cy="698500"/>
            </a:xfrm>
            <a:custGeom>
              <a:avLst/>
              <a:gdLst/>
              <a:ahLst/>
              <a:cxnLst/>
              <a:rect l="l" t="t" r="r" b="b"/>
              <a:pathLst>
                <a:path w="800393" h="698500">
                  <a:moveTo>
                    <a:pt x="790349" y="377174"/>
                  </a:moveTo>
                  <a:lnTo>
                    <a:pt x="619643" y="670576"/>
                  </a:lnTo>
                  <a:cubicBezTo>
                    <a:pt x="609584" y="687864"/>
                    <a:pt x="591091" y="698500"/>
                    <a:pt x="571089" y="698500"/>
                  </a:cubicBezTo>
                  <a:lnTo>
                    <a:pt x="229303" y="698500"/>
                  </a:lnTo>
                  <a:cubicBezTo>
                    <a:pt x="209301" y="698500"/>
                    <a:pt x="190808" y="687864"/>
                    <a:pt x="180749" y="670576"/>
                  </a:cubicBezTo>
                  <a:lnTo>
                    <a:pt x="10043" y="377174"/>
                  </a:lnTo>
                  <a:cubicBezTo>
                    <a:pt x="0" y="359913"/>
                    <a:pt x="0" y="338587"/>
                    <a:pt x="10043" y="321326"/>
                  </a:cubicBezTo>
                  <a:lnTo>
                    <a:pt x="180749" y="27924"/>
                  </a:lnTo>
                  <a:cubicBezTo>
                    <a:pt x="190808" y="10636"/>
                    <a:pt x="209301" y="0"/>
                    <a:pt x="229303" y="0"/>
                  </a:cubicBezTo>
                  <a:lnTo>
                    <a:pt x="571089" y="0"/>
                  </a:lnTo>
                  <a:cubicBezTo>
                    <a:pt x="591091" y="0"/>
                    <a:pt x="609584" y="10636"/>
                    <a:pt x="619643" y="27924"/>
                  </a:cubicBezTo>
                  <a:lnTo>
                    <a:pt x="790349" y="321326"/>
                  </a:lnTo>
                  <a:cubicBezTo>
                    <a:pt x="800392" y="338587"/>
                    <a:pt x="800392" y="359913"/>
                    <a:pt x="790349" y="377174"/>
                  </a:cubicBezTo>
                  <a:close/>
                </a:path>
              </a:pathLst>
            </a:custGeom>
            <a:gradFill rotWithShape="1">
              <a:gsLst>
                <a:gs pos="0">
                  <a:srgbClr val="FFB613">
                    <a:alpha val="100000"/>
                  </a:srgbClr>
                </a:gs>
                <a:gs pos="100000">
                  <a:srgbClr val="FFE42F">
                    <a:alpha val="100000"/>
                  </a:srgbClr>
                </a:gs>
              </a:gsLst>
              <a:lin ang="5400000"/>
            </a:gradFill>
          </p:spPr>
          <p:txBody>
            <a:bodyPr/>
            <a:lstStyle/>
            <a:p>
              <a:endParaRPr lang="en-US"/>
            </a:p>
          </p:txBody>
        </p:sp>
        <p:sp>
          <p:nvSpPr>
            <p:cNvPr id="15" name="TextBox 15"/>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6" name="Group 16"/>
          <p:cNvGrpSpPr>
            <a:grpSpLocks noChangeAspect="1"/>
          </p:cNvGrpSpPr>
          <p:nvPr/>
        </p:nvGrpSpPr>
        <p:grpSpPr>
          <a:xfrm>
            <a:off x="10420622" y="1326710"/>
            <a:ext cx="6723237" cy="5965993"/>
            <a:chOff x="0" y="0"/>
            <a:chExt cx="4346359" cy="3856825"/>
          </a:xfrm>
        </p:grpSpPr>
        <p:sp>
          <p:nvSpPr>
            <p:cNvPr id="17" name="Freeform 17"/>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284" r="-16284"/>
              </a:stretch>
            </a:blipFill>
          </p:spPr>
          <p:txBody>
            <a:bodyPr/>
            <a:lstStyle/>
            <a:p>
              <a:endParaRPr lang="en-US"/>
            </a:p>
          </p:txBody>
        </p:sp>
      </p:grpSp>
      <p:grpSp>
        <p:nvGrpSpPr>
          <p:cNvPr id="18" name="Group 18"/>
          <p:cNvGrpSpPr/>
          <p:nvPr/>
        </p:nvGrpSpPr>
        <p:grpSpPr>
          <a:xfrm>
            <a:off x="16717233" y="308492"/>
            <a:ext cx="1084133" cy="1261537"/>
            <a:chOff x="0" y="0"/>
            <a:chExt cx="698500" cy="812800"/>
          </a:xfrm>
        </p:grpSpPr>
        <p:sp>
          <p:nvSpPr>
            <p:cNvPr id="19" name="Freeform 19"/>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3183ED">
                      <a:alpha val="100000"/>
                    </a:srgbClr>
                  </a:gs>
                  <a:gs pos="100000">
                    <a:srgbClr val="56CCF2">
                      <a:alpha val="100000"/>
                    </a:srgbClr>
                  </a:gs>
                </a:gsLst>
                <a:lin ang="5400000"/>
              </a:gradFill>
              <a:prstDash val="solid"/>
              <a:miter/>
            </a:ln>
          </p:spPr>
          <p:txBody>
            <a:bodyPr/>
            <a:lstStyle/>
            <a:p>
              <a:endParaRPr lang="en-US"/>
            </a:p>
          </p:txBody>
        </p:sp>
        <p:sp>
          <p:nvSpPr>
            <p:cNvPr id="20" name="TextBox 20"/>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a:off x="9526592" y="4858699"/>
            <a:ext cx="5973371" cy="5428301"/>
          </a:xfrm>
          <a:custGeom>
            <a:avLst/>
            <a:gdLst/>
            <a:ahLst/>
            <a:cxnLst/>
            <a:rect l="l" t="t" r="r" b="b"/>
            <a:pathLst>
              <a:path w="5973371" h="5428301">
                <a:moveTo>
                  <a:pt x="0" y="0"/>
                </a:moveTo>
                <a:lnTo>
                  <a:pt x="5973372" y="0"/>
                </a:lnTo>
                <a:lnTo>
                  <a:pt x="5973372" y="5428301"/>
                </a:lnTo>
                <a:lnTo>
                  <a:pt x="0" y="5428301"/>
                </a:lnTo>
                <a:lnTo>
                  <a:pt x="0" y="0"/>
                </a:lnTo>
                <a:close/>
              </a:path>
            </a:pathLst>
          </a:custGeom>
          <a:blipFill>
            <a:blip r:embed="rId3"/>
            <a:stretch>
              <a:fillRect/>
            </a:stretch>
          </a:blipFill>
        </p:spPr>
        <p:txBody>
          <a:bodyPr/>
          <a:lstStyle/>
          <a:p>
            <a:endParaRPr lang="en-US"/>
          </a:p>
        </p:txBody>
      </p:sp>
      <p:grpSp>
        <p:nvGrpSpPr>
          <p:cNvPr id="22" name="Group 22"/>
          <p:cNvGrpSpPr/>
          <p:nvPr/>
        </p:nvGrpSpPr>
        <p:grpSpPr>
          <a:xfrm>
            <a:off x="9736201" y="5164741"/>
            <a:ext cx="5357059" cy="4603722"/>
            <a:chOff x="0" y="0"/>
            <a:chExt cx="812800" cy="698500"/>
          </a:xfrm>
        </p:grpSpPr>
        <p:sp>
          <p:nvSpPr>
            <p:cNvPr id="23" name="Freeform 23"/>
            <p:cNvSpPr/>
            <p:nvPr/>
          </p:nvSpPr>
          <p:spPr>
            <a:xfrm>
              <a:off x="10545" y="0"/>
              <a:ext cx="791709" cy="698500"/>
            </a:xfrm>
            <a:custGeom>
              <a:avLst/>
              <a:gdLst/>
              <a:ahLst/>
              <a:cxnLst/>
              <a:rect l="l" t="t" r="r" b="b"/>
              <a:pathLst>
                <a:path w="791709" h="698500">
                  <a:moveTo>
                    <a:pt x="774638" y="396717"/>
                  </a:moveTo>
                  <a:lnTo>
                    <a:pt x="626672" y="651033"/>
                  </a:lnTo>
                  <a:cubicBezTo>
                    <a:pt x="609574" y="680421"/>
                    <a:pt x="578138" y="698500"/>
                    <a:pt x="544138" y="698500"/>
                  </a:cubicBezTo>
                  <a:lnTo>
                    <a:pt x="247572" y="698500"/>
                  </a:lnTo>
                  <a:cubicBezTo>
                    <a:pt x="213572" y="698500"/>
                    <a:pt x="182136" y="680421"/>
                    <a:pt x="165038" y="651033"/>
                  </a:cubicBezTo>
                  <a:lnTo>
                    <a:pt x="17072" y="396717"/>
                  </a:lnTo>
                  <a:cubicBezTo>
                    <a:pt x="0" y="367375"/>
                    <a:pt x="0" y="331125"/>
                    <a:pt x="17072" y="301783"/>
                  </a:cubicBezTo>
                  <a:lnTo>
                    <a:pt x="165038" y="47467"/>
                  </a:lnTo>
                  <a:cubicBezTo>
                    <a:pt x="182136" y="18079"/>
                    <a:pt x="213572" y="0"/>
                    <a:pt x="247572" y="0"/>
                  </a:cubicBezTo>
                  <a:lnTo>
                    <a:pt x="544138" y="0"/>
                  </a:lnTo>
                  <a:cubicBezTo>
                    <a:pt x="578138" y="0"/>
                    <a:pt x="609574" y="18079"/>
                    <a:pt x="626672" y="47467"/>
                  </a:cubicBezTo>
                  <a:lnTo>
                    <a:pt x="774638" y="301783"/>
                  </a:lnTo>
                  <a:cubicBezTo>
                    <a:pt x="791710" y="331125"/>
                    <a:pt x="791710" y="367375"/>
                    <a:pt x="774638" y="396717"/>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24" name="TextBox 2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25" name="Group 25"/>
          <p:cNvGrpSpPr>
            <a:grpSpLocks noChangeAspect="1"/>
          </p:cNvGrpSpPr>
          <p:nvPr/>
        </p:nvGrpSpPr>
        <p:grpSpPr>
          <a:xfrm>
            <a:off x="10165464" y="5488650"/>
            <a:ext cx="4479483" cy="3974955"/>
            <a:chOff x="0" y="0"/>
            <a:chExt cx="4346359" cy="3856825"/>
          </a:xfrm>
        </p:grpSpPr>
        <p:sp>
          <p:nvSpPr>
            <p:cNvPr id="26" name="Freeform 26"/>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5"/>
              <a:stretch>
                <a:fillRect l="-16492" r="-16492"/>
              </a:stretch>
            </a:blipFill>
          </p:spPr>
          <p:txBody>
            <a:bodyPr/>
            <a:lstStyle/>
            <a:p>
              <a:endParaRPr lang="en-US"/>
            </a:p>
          </p:txBody>
        </p:sp>
      </p:grpSp>
      <p:grpSp>
        <p:nvGrpSpPr>
          <p:cNvPr id="27" name="Group 27"/>
          <p:cNvGrpSpPr/>
          <p:nvPr/>
        </p:nvGrpSpPr>
        <p:grpSpPr>
          <a:xfrm>
            <a:off x="-853415" y="7011522"/>
            <a:ext cx="9587865" cy="1052918"/>
            <a:chOff x="0" y="0"/>
            <a:chExt cx="5551013" cy="609600"/>
          </a:xfrm>
        </p:grpSpPr>
        <p:sp>
          <p:nvSpPr>
            <p:cNvPr id="28" name="Freeform 28"/>
            <p:cNvSpPr/>
            <p:nvPr/>
          </p:nvSpPr>
          <p:spPr>
            <a:xfrm>
              <a:off x="3924" y="0"/>
              <a:ext cx="5543165" cy="609600"/>
            </a:xfrm>
            <a:custGeom>
              <a:avLst/>
              <a:gdLst/>
              <a:ahLst/>
              <a:cxnLst/>
              <a:rect l="l" t="t" r="r" b="b"/>
              <a:pathLst>
                <a:path w="5543165" h="609600">
                  <a:moveTo>
                    <a:pt x="5327739" y="0"/>
                  </a:moveTo>
                  <a:lnTo>
                    <a:pt x="12225" y="0"/>
                  </a:lnTo>
                  <a:cubicBezTo>
                    <a:pt x="8484" y="0"/>
                    <a:pt x="4970" y="1799"/>
                    <a:pt x="2783" y="4834"/>
                  </a:cubicBezTo>
                  <a:cubicBezTo>
                    <a:pt x="595" y="7869"/>
                    <a:pt x="0" y="11771"/>
                    <a:pt x="1183" y="15321"/>
                  </a:cubicBezTo>
                  <a:lnTo>
                    <a:pt x="194169" y="594279"/>
                  </a:lnTo>
                  <a:cubicBezTo>
                    <a:pt x="197219" y="603429"/>
                    <a:pt x="205781" y="609600"/>
                    <a:pt x="215425" y="609600"/>
                  </a:cubicBezTo>
                  <a:lnTo>
                    <a:pt x="5530939" y="609600"/>
                  </a:lnTo>
                  <a:cubicBezTo>
                    <a:pt x="5534681" y="609600"/>
                    <a:pt x="5538194" y="607801"/>
                    <a:pt x="5540382" y="604766"/>
                  </a:cubicBezTo>
                  <a:cubicBezTo>
                    <a:pt x="5542570" y="601731"/>
                    <a:pt x="5543165" y="597829"/>
                    <a:pt x="5541982" y="594279"/>
                  </a:cubicBezTo>
                  <a:lnTo>
                    <a:pt x="5348996" y="15321"/>
                  </a:lnTo>
                  <a:cubicBezTo>
                    <a:pt x="5345946" y="6171"/>
                    <a:pt x="5337384" y="0"/>
                    <a:pt x="5327739"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29" name="TextBox 29"/>
            <p:cNvSpPr txBox="1"/>
            <p:nvPr/>
          </p:nvSpPr>
          <p:spPr>
            <a:xfrm>
              <a:off x="101600" y="-28575"/>
              <a:ext cx="5347813" cy="638175"/>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699164" y="8750821"/>
            <a:ext cx="4222418" cy="840153"/>
          </a:xfrm>
          <a:custGeom>
            <a:avLst/>
            <a:gdLst/>
            <a:ahLst/>
            <a:cxnLst/>
            <a:rect l="l" t="t" r="r" b="b"/>
            <a:pathLst>
              <a:path w="4222418" h="840153">
                <a:moveTo>
                  <a:pt x="0" y="0"/>
                </a:moveTo>
                <a:lnTo>
                  <a:pt x="4222418" y="0"/>
                </a:lnTo>
                <a:lnTo>
                  <a:pt x="4222418" y="840153"/>
                </a:lnTo>
                <a:lnTo>
                  <a:pt x="0" y="840153"/>
                </a:lnTo>
                <a:lnTo>
                  <a:pt x="0" y="0"/>
                </a:lnTo>
                <a:close/>
              </a:path>
            </a:pathLst>
          </a:custGeom>
          <a:blipFill>
            <a:blip r:embed="rId6"/>
            <a:stretch>
              <a:fillRect/>
            </a:stretch>
          </a:blipFill>
        </p:spPr>
        <p:txBody>
          <a:bodyPr/>
          <a:lstStyle/>
          <a:p>
            <a:endParaRPr lang="en-US"/>
          </a:p>
        </p:txBody>
      </p:sp>
      <p:sp>
        <p:nvSpPr>
          <p:cNvPr id="31" name="TextBox 31"/>
          <p:cNvSpPr txBox="1"/>
          <p:nvPr/>
        </p:nvSpPr>
        <p:spPr>
          <a:xfrm>
            <a:off x="699164" y="2442929"/>
            <a:ext cx="8444836" cy="4444746"/>
          </a:xfrm>
          <a:prstGeom prst="rect">
            <a:avLst/>
          </a:prstGeom>
        </p:spPr>
        <p:txBody>
          <a:bodyPr lIns="0" tIns="0" rIns="0" bIns="0" rtlCol="0" anchor="t">
            <a:spAutoFit/>
          </a:bodyPr>
          <a:lstStyle/>
          <a:p>
            <a:pPr marL="0" lvl="0" indent="0" algn="l">
              <a:lnSpc>
                <a:spcPts val="11682"/>
              </a:lnSpc>
            </a:pPr>
            <a:r>
              <a:rPr lang="en-US" sz="9900" b="1" dirty="0">
                <a:solidFill>
                  <a:srgbClr val="112D4E"/>
                </a:solidFill>
                <a:latin typeface="Barlow Bold"/>
                <a:ea typeface="Barlow Bold"/>
                <a:cs typeface="Barlow Bold"/>
                <a:sym typeface="Barlow Bold"/>
              </a:rPr>
              <a:t>TITLE IX - DEFINITIONS &amp;PROCESS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5065919" cy="728498"/>
            <a:chOff x="0" y="0"/>
            <a:chExt cx="12607018" cy="609600"/>
          </a:xfrm>
        </p:grpSpPr>
        <p:sp>
          <p:nvSpPr>
            <p:cNvPr id="3" name="Freeform 3"/>
            <p:cNvSpPr/>
            <p:nvPr/>
          </p:nvSpPr>
          <p:spPr>
            <a:xfrm>
              <a:off x="999" y="0"/>
              <a:ext cx="12605020" cy="609600"/>
            </a:xfrm>
            <a:custGeom>
              <a:avLst/>
              <a:gdLst/>
              <a:ahLst/>
              <a:cxnLst/>
              <a:rect l="l" t="t" r="r" b="b"/>
              <a:pathLst>
                <a:path w="12605020" h="609600">
                  <a:moveTo>
                    <a:pt x="12398708" y="0"/>
                  </a:moveTo>
                  <a:lnTo>
                    <a:pt x="3112" y="0"/>
                  </a:lnTo>
                  <a:cubicBezTo>
                    <a:pt x="2160" y="0"/>
                    <a:pt x="1265" y="458"/>
                    <a:pt x="708" y="1231"/>
                  </a:cubicBezTo>
                  <a:cubicBezTo>
                    <a:pt x="151" y="2003"/>
                    <a:pt x="0" y="2996"/>
                    <a:pt x="301" y="3900"/>
                  </a:cubicBezTo>
                  <a:lnTo>
                    <a:pt x="200901" y="605700"/>
                  </a:lnTo>
                  <a:cubicBezTo>
                    <a:pt x="201677" y="608029"/>
                    <a:pt x="203857" y="609600"/>
                    <a:pt x="206312" y="609600"/>
                  </a:cubicBezTo>
                  <a:lnTo>
                    <a:pt x="12601908" y="609600"/>
                  </a:lnTo>
                  <a:cubicBezTo>
                    <a:pt x="12602860" y="609600"/>
                    <a:pt x="12603755" y="609142"/>
                    <a:pt x="12604312" y="608370"/>
                  </a:cubicBezTo>
                  <a:cubicBezTo>
                    <a:pt x="12604869" y="607597"/>
                    <a:pt x="12605020" y="606604"/>
                    <a:pt x="12604719" y="605700"/>
                  </a:cubicBezTo>
                  <a:lnTo>
                    <a:pt x="12404119" y="3900"/>
                  </a:lnTo>
                  <a:cubicBezTo>
                    <a:pt x="12403343" y="1571"/>
                    <a:pt x="12401163" y="0"/>
                    <a:pt x="12398708"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12403818"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781266" y="2281006"/>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216483" y="2349251"/>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14041015"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Misconduct Outside Education Program or Activity</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638064"/>
            <a:ext cx="15690264"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Discretion to Levy Separate Conduct Charges for Misconduct Outside Education Program or Activity: [N]othing in the final r</a:t>
            </a:r>
            <a:r>
              <a:rPr lang="en-US" sz="3399" u="none">
                <a:solidFill>
                  <a:srgbClr val="00205B"/>
                </a:solidFill>
                <a:latin typeface="Poppins"/>
                <a:ea typeface="Poppins"/>
                <a:cs typeface="Poppins"/>
                <a:sym typeface="Poppins"/>
              </a:rPr>
              <a:t>egulatio</a:t>
            </a:r>
            <a:r>
              <a:rPr lang="en-US" sz="3399">
                <a:solidFill>
                  <a:srgbClr val="00205B"/>
                </a:solidFill>
                <a:latin typeface="Poppins"/>
                <a:ea typeface="Poppins"/>
                <a:cs typeface="Poppins"/>
                <a:sym typeface="Poppins"/>
              </a:rPr>
              <a:t>ns precludes</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f</a:t>
            </a:r>
            <a:r>
              <a:rPr lang="en-US" sz="3399">
                <a:solidFill>
                  <a:srgbClr val="00205B"/>
                </a:solidFill>
                <a:latin typeface="Poppins"/>
                <a:ea typeface="Poppins"/>
                <a:cs typeface="Poppins"/>
                <a:sym typeface="Poppins"/>
              </a:rPr>
              <a:t>rom</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choosing t</a:t>
            </a:r>
            <a:r>
              <a:rPr lang="en-US" sz="3399" u="none">
                <a:solidFill>
                  <a:srgbClr val="00205B"/>
                </a:solidFill>
                <a:latin typeface="Poppins"/>
                <a:ea typeface="Poppins"/>
                <a:cs typeface="Poppins"/>
                <a:sym typeface="Poppins"/>
              </a:rPr>
              <a:t>o a</a:t>
            </a:r>
            <a:r>
              <a:rPr lang="en-US" sz="3399">
                <a:solidFill>
                  <a:srgbClr val="00205B"/>
                </a:solidFill>
                <a:latin typeface="Poppins"/>
                <a:ea typeface="Poppins"/>
                <a:cs typeface="Poppins"/>
                <a:sym typeface="Poppins"/>
              </a:rPr>
              <a:t>lso</a:t>
            </a:r>
            <a:r>
              <a:rPr lang="en-US" sz="3399" u="none">
                <a:solidFill>
                  <a:srgbClr val="00205B"/>
                </a:solidFill>
                <a:latin typeface="Poppins"/>
                <a:ea typeface="Poppins"/>
                <a:cs typeface="Poppins"/>
                <a:sym typeface="Poppins"/>
              </a:rPr>
              <a:t> address all</a:t>
            </a:r>
            <a:r>
              <a:rPr lang="en-US" sz="3399">
                <a:solidFill>
                  <a:srgbClr val="00205B"/>
                </a:solidFill>
                <a:latin typeface="Poppins"/>
                <a:ea typeface="Poppins"/>
                <a:cs typeface="Poppins"/>
                <a:sym typeface="Poppins"/>
              </a:rPr>
              <a:t>eg</a:t>
            </a:r>
            <a:r>
              <a:rPr lang="en-US" sz="3399" u="none">
                <a:solidFill>
                  <a:srgbClr val="00205B"/>
                </a:solidFill>
                <a:latin typeface="Poppins"/>
                <a:ea typeface="Poppins"/>
                <a:cs typeface="Poppins"/>
                <a:sym typeface="Poppins"/>
              </a:rPr>
              <a:t>a</a:t>
            </a:r>
            <a:r>
              <a:rPr lang="en-US" sz="3399">
                <a:solidFill>
                  <a:srgbClr val="00205B"/>
                </a:solidFill>
                <a:latin typeface="Poppins"/>
                <a:ea typeface="Poppins"/>
                <a:cs typeface="Poppins"/>
                <a:sym typeface="Poppins"/>
              </a:rPr>
              <a:t>tions of</a:t>
            </a:r>
            <a:r>
              <a:rPr lang="en-US" sz="3399" u="none">
                <a:solidFill>
                  <a:srgbClr val="00205B"/>
                </a:solidFill>
                <a:latin typeface="Poppins"/>
                <a:ea typeface="Poppins"/>
                <a:cs typeface="Poppins"/>
                <a:sym typeface="Poppins"/>
              </a:rPr>
              <a:t> conduct</a:t>
            </a:r>
            <a:r>
              <a:rPr lang="en-US" sz="3399">
                <a:solidFill>
                  <a:srgbClr val="00205B"/>
                </a:solidFill>
                <a:latin typeface="Poppins"/>
                <a:ea typeface="Poppins"/>
                <a:cs typeface="Poppins"/>
                <a:sym typeface="Poppins"/>
              </a:rPr>
              <a:t> outside the recipient’s education program or activ</a:t>
            </a:r>
            <a:r>
              <a:rPr lang="en-US" sz="3399" u="none">
                <a:solidFill>
                  <a:srgbClr val="00205B"/>
                </a:solidFill>
                <a:latin typeface="Poppins"/>
                <a:ea typeface="Poppins"/>
                <a:cs typeface="Poppins"/>
                <a:sym typeface="Poppins"/>
              </a:rPr>
              <a:t>ity</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a:t>
            </a:r>
            <a:r>
              <a:rPr lang="en-US" sz="3399" u="none">
                <a:solidFill>
                  <a:srgbClr val="00205B"/>
                </a:solidFill>
                <a:latin typeface="Poppins"/>
                <a:ea typeface="Poppins"/>
                <a:cs typeface="Poppins"/>
                <a:sym typeface="Poppins"/>
              </a:rPr>
              <a:t>Pages </a:t>
            </a:r>
            <a:r>
              <a:rPr lang="en-US" sz="3399">
                <a:solidFill>
                  <a:srgbClr val="00205B"/>
                </a:solidFill>
                <a:latin typeface="Poppins"/>
                <a:ea typeface="Poppins"/>
                <a:cs typeface="Poppins"/>
                <a:sym typeface="Poppins"/>
              </a:rPr>
              <a:t>631 and 634</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Formal Complaint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638064"/>
            <a:ext cx="15077556"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 document filed by a complainant or signed by the Title IX Coordinator alleging sexual harassment against a r</a:t>
            </a:r>
            <a:r>
              <a:rPr lang="en-US" sz="3399" u="none">
                <a:solidFill>
                  <a:srgbClr val="00205B"/>
                </a:solidFill>
                <a:latin typeface="Poppins"/>
                <a:ea typeface="Poppins"/>
                <a:cs typeface="Poppins"/>
                <a:sym typeface="Poppins"/>
              </a:rPr>
              <a:t>espo</a:t>
            </a:r>
            <a:r>
              <a:rPr lang="en-US" sz="3399">
                <a:solidFill>
                  <a:srgbClr val="00205B"/>
                </a:solidFill>
                <a:latin typeface="Poppins"/>
                <a:ea typeface="Poppins"/>
                <a:cs typeface="Poppins"/>
                <a:sym typeface="Poppins"/>
              </a:rPr>
              <a:t>ndent and requesting that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investig</a:t>
            </a:r>
            <a:r>
              <a:rPr lang="en-US" sz="3399" u="none">
                <a:solidFill>
                  <a:srgbClr val="00205B"/>
                </a:solidFill>
                <a:latin typeface="Poppins"/>
                <a:ea typeface="Poppins"/>
                <a:cs typeface="Poppins"/>
                <a:sym typeface="Poppins"/>
              </a:rPr>
              <a:t>ate the all</a:t>
            </a:r>
            <a:r>
              <a:rPr lang="en-US" sz="3399">
                <a:solidFill>
                  <a:srgbClr val="00205B"/>
                </a:solidFill>
                <a:latin typeface="Poppins"/>
                <a:ea typeface="Poppins"/>
                <a:cs typeface="Poppins"/>
                <a:sym typeface="Poppins"/>
              </a:rPr>
              <a:t>eg</a:t>
            </a:r>
            <a:r>
              <a:rPr lang="en-US" sz="3399" u="none">
                <a:solidFill>
                  <a:srgbClr val="00205B"/>
                </a:solidFill>
                <a:latin typeface="Poppins"/>
                <a:ea typeface="Poppins"/>
                <a:cs typeface="Poppins"/>
                <a:sym typeface="Poppins"/>
              </a:rPr>
              <a:t>a</a:t>
            </a:r>
            <a:r>
              <a:rPr lang="en-US" sz="3399">
                <a:solidFill>
                  <a:srgbClr val="00205B"/>
                </a:solidFill>
                <a:latin typeface="Poppins"/>
                <a:ea typeface="Poppins"/>
                <a:cs typeface="Poppins"/>
                <a:sym typeface="Poppins"/>
              </a:rPr>
              <a:t>tion of</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sexual harassmen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ec. </a:t>
            </a:r>
            <a:r>
              <a:rPr lang="en-US" sz="3399">
                <a:solidFill>
                  <a:srgbClr val="00205B"/>
                </a:solidFill>
                <a:latin typeface="Poppins"/>
                <a:ea typeface="Poppins"/>
                <a:cs typeface="Poppins"/>
                <a:sym typeface="Poppins"/>
              </a:rPr>
              <a:t>106.30</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Complainant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3904259"/>
            <a:ext cx="15835378" cy="66192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“[A]n individual who is alleged to be the victim of conduct that could constitute sexual harassment.”</a:t>
            </a:r>
          </a:p>
          <a:p>
            <a:pPr algn="l">
              <a:lnSpc>
                <a:spcPts val="4759"/>
              </a:lnSpc>
            </a:pPr>
            <a:r>
              <a:rPr lang="en-US" sz="3399">
                <a:solidFill>
                  <a:srgbClr val="00205B"/>
                </a:solidFill>
                <a:latin typeface="Poppins"/>
                <a:ea typeface="Poppins"/>
                <a:cs typeface="Poppins"/>
                <a:sym typeface="Poppins"/>
              </a:rPr>
              <a:t>§106.30 </a:t>
            </a:r>
          </a:p>
          <a:p>
            <a:pPr algn="l">
              <a:lnSpc>
                <a:spcPts val="4759"/>
              </a:lnSpc>
            </a:pPr>
            <a:endParaRPr lang="en-US" sz="3399">
              <a:solidFill>
                <a:srgbClr val="00205B"/>
              </a:solidFill>
              <a:latin typeface="Poppins"/>
              <a:ea typeface="Poppins"/>
              <a:cs typeface="Poppins"/>
              <a:sym typeface="Poppins"/>
            </a:endParaRPr>
          </a:p>
          <a:p>
            <a:pPr algn="l">
              <a:lnSpc>
                <a:spcPts val="4759"/>
              </a:lnSpc>
            </a:pPr>
            <a:r>
              <a:rPr lang="en-US" sz="3399">
                <a:solidFill>
                  <a:srgbClr val="00205B"/>
                </a:solidFill>
                <a:latin typeface="Poppins"/>
                <a:ea typeface="Poppins"/>
                <a:cs typeface="Poppins"/>
                <a:sym typeface="Poppins"/>
              </a:rPr>
              <a:t>“Complainant Connection to Education Program or Activity: [A] com</a:t>
            </a:r>
            <a:r>
              <a:rPr lang="en-US" sz="3399" u="none">
                <a:solidFill>
                  <a:srgbClr val="00205B"/>
                </a:solidFill>
                <a:latin typeface="Poppins"/>
                <a:ea typeface="Poppins"/>
                <a:cs typeface="Poppins"/>
                <a:sym typeface="Poppins"/>
              </a:rPr>
              <a:t>plai</a:t>
            </a:r>
            <a:r>
              <a:rPr lang="en-US" sz="3399">
                <a:solidFill>
                  <a:srgbClr val="00205B"/>
                </a:solidFill>
                <a:latin typeface="Poppins"/>
                <a:ea typeface="Poppins"/>
                <a:cs typeface="Poppins"/>
                <a:sym typeface="Poppins"/>
              </a:rPr>
              <a:t>nant must be participating in, or attempting to participate in,</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t’s</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education progr</a:t>
            </a:r>
            <a:r>
              <a:rPr lang="en-US" sz="3399" u="none">
                <a:solidFill>
                  <a:srgbClr val="00205B"/>
                </a:solidFill>
                <a:latin typeface="Poppins"/>
                <a:ea typeface="Poppins"/>
                <a:cs typeface="Poppins"/>
                <a:sym typeface="Poppins"/>
              </a:rPr>
              <a:t>am or activity at the </a:t>
            </a:r>
            <a:r>
              <a:rPr lang="en-US" sz="3399">
                <a:solidFill>
                  <a:srgbClr val="00205B"/>
                </a:solidFill>
                <a:latin typeface="Poppins"/>
                <a:ea typeface="Poppins"/>
                <a:cs typeface="Poppins"/>
                <a:sym typeface="Poppins"/>
              </a:rPr>
              <a:t>time of</a:t>
            </a:r>
            <a:r>
              <a:rPr lang="en-US" sz="3399" u="none">
                <a:solidFill>
                  <a:srgbClr val="00205B"/>
                </a:solidFill>
                <a:latin typeface="Poppins"/>
                <a:ea typeface="Poppins"/>
                <a:cs typeface="Poppins"/>
                <a:sym typeface="Poppins"/>
              </a:rPr>
              <a:t> fi</a:t>
            </a:r>
            <a:r>
              <a:rPr lang="en-US" sz="3399">
                <a:solidFill>
                  <a:srgbClr val="00205B"/>
                </a:solidFill>
                <a:latin typeface="Poppins"/>
                <a:ea typeface="Poppins"/>
                <a:cs typeface="Poppins"/>
                <a:sym typeface="Poppins"/>
              </a:rPr>
              <a:t>ling a formal complain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Titl</a:t>
            </a:r>
            <a:r>
              <a:rPr lang="en-US" sz="3399" u="none">
                <a:solidFill>
                  <a:srgbClr val="00205B"/>
                </a:solidFill>
                <a:latin typeface="Poppins"/>
                <a:ea typeface="Poppins"/>
                <a:cs typeface="Poppins"/>
                <a:sym typeface="Poppins"/>
              </a:rPr>
              <a:t>e IX Reg.; Pages 4</a:t>
            </a:r>
            <a:r>
              <a:rPr lang="en-US" sz="3399">
                <a:solidFill>
                  <a:srgbClr val="00205B"/>
                </a:solidFill>
                <a:latin typeface="Poppins"/>
                <a:ea typeface="Poppins"/>
                <a:cs typeface="Poppins"/>
                <a:sym typeface="Poppins"/>
              </a:rPr>
              <a:t>11 and 708 (May 6, 2020, DoE website)</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Respondent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139984"/>
            <a:ext cx="16230600" cy="66192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“[A]n individual who has been reported to be the perpetrator of conduct that could constitute sexual harassment.”</a:t>
            </a:r>
          </a:p>
          <a:p>
            <a:pPr algn="l">
              <a:lnSpc>
                <a:spcPts val="4759"/>
              </a:lnSpc>
            </a:pPr>
            <a:r>
              <a:rPr lang="en-US" sz="3399">
                <a:solidFill>
                  <a:srgbClr val="00205B"/>
                </a:solidFill>
                <a:latin typeface="Poppins"/>
                <a:ea typeface="Poppins"/>
                <a:cs typeface="Poppins"/>
                <a:sym typeface="Poppins"/>
              </a:rPr>
              <a:t>§106.30</a:t>
            </a:r>
          </a:p>
          <a:p>
            <a:pPr algn="l">
              <a:lnSpc>
                <a:spcPts val="4759"/>
              </a:lnSpc>
            </a:pPr>
            <a:endParaRPr lang="en-US" sz="3399">
              <a:solidFill>
                <a:srgbClr val="00205B"/>
              </a:solidFill>
              <a:latin typeface="Poppins"/>
              <a:ea typeface="Poppins"/>
              <a:cs typeface="Poppins"/>
              <a:sym typeface="Poppins"/>
            </a:endParaRPr>
          </a:p>
          <a:p>
            <a:pPr algn="l">
              <a:lnSpc>
                <a:spcPts val="4759"/>
              </a:lnSpc>
            </a:pPr>
            <a:r>
              <a:rPr lang="en-US" sz="3399">
                <a:solidFill>
                  <a:srgbClr val="00205B"/>
                </a:solidFill>
                <a:latin typeface="Poppins"/>
                <a:ea typeface="Poppins"/>
                <a:cs typeface="Poppins"/>
                <a:sym typeface="Poppins"/>
              </a:rPr>
              <a:t>“Student, Employee, and Faculty Respondents: [A]ny “individual” can be a respondent, whether such individual is </a:t>
            </a:r>
            <a:r>
              <a:rPr lang="en-US" sz="3399" u="none">
                <a:solidFill>
                  <a:srgbClr val="00205B"/>
                </a:solidFill>
                <a:latin typeface="Poppins"/>
                <a:ea typeface="Poppins"/>
                <a:cs typeface="Poppins"/>
                <a:sym typeface="Poppins"/>
              </a:rPr>
              <a:t>a stude</a:t>
            </a:r>
            <a:r>
              <a:rPr lang="en-US" sz="3399">
                <a:solidFill>
                  <a:srgbClr val="00205B"/>
                </a:solidFill>
                <a:latin typeface="Poppins"/>
                <a:ea typeface="Poppins"/>
                <a:cs typeface="Poppins"/>
                <a:sym typeface="Poppins"/>
              </a:rPr>
              <a:t>nt, faculty member, another employee of</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or other</a:t>
            </a:r>
            <a:r>
              <a:rPr lang="en-US" sz="3399" u="none">
                <a:solidFill>
                  <a:srgbClr val="00205B"/>
                </a:solidFill>
                <a:latin typeface="Poppins"/>
                <a:ea typeface="Poppins"/>
                <a:cs typeface="Poppins"/>
                <a:sym typeface="Poppins"/>
              </a:rPr>
              <a:t> person with or without any</a:t>
            </a:r>
            <a:r>
              <a:rPr lang="en-US" sz="3399">
                <a:solidFill>
                  <a:srgbClr val="00205B"/>
                </a:solidFill>
                <a:latin typeface="Poppins"/>
                <a:ea typeface="Poppins"/>
                <a:cs typeface="Poppins"/>
                <a:sym typeface="Poppins"/>
              </a:rPr>
              <a:t> af</a:t>
            </a:r>
            <a:r>
              <a:rPr lang="en-US" sz="3399" u="none">
                <a:solidFill>
                  <a:srgbClr val="00205B"/>
                </a:solidFill>
                <a:latin typeface="Poppins"/>
                <a:ea typeface="Poppins"/>
                <a:cs typeface="Poppins"/>
                <a:sym typeface="Poppins"/>
              </a:rPr>
              <a:t>fi</a:t>
            </a:r>
            <a:r>
              <a:rPr lang="en-US" sz="3399">
                <a:solidFill>
                  <a:srgbClr val="00205B"/>
                </a:solidFill>
                <a:latin typeface="Poppins"/>
                <a:ea typeface="Poppins"/>
                <a:cs typeface="Poppins"/>
                <a:sym typeface="Poppins"/>
              </a:rPr>
              <a:t>liation with the recipien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Titl</a:t>
            </a:r>
            <a:r>
              <a:rPr lang="en-US" sz="3399" u="none">
                <a:solidFill>
                  <a:srgbClr val="00205B"/>
                </a:solidFill>
                <a:latin typeface="Poppins"/>
                <a:ea typeface="Poppins"/>
                <a:cs typeface="Poppins"/>
                <a:sym typeface="Poppins"/>
              </a:rPr>
              <a:t>e IX Reg.; Page </a:t>
            </a:r>
            <a:r>
              <a:rPr lang="en-US" sz="3399">
                <a:solidFill>
                  <a:srgbClr val="00205B"/>
                </a:solidFill>
                <a:latin typeface="Poppins"/>
                <a:ea typeface="Poppins"/>
                <a:cs typeface="Poppins"/>
                <a:sym typeface="Poppins"/>
              </a:rPr>
              <a:t>146 (May 6, 2020, DoE website)</a:t>
            </a:r>
          </a:p>
          <a:p>
            <a:pPr algn="l">
              <a:lnSpc>
                <a:spcPts val="4759"/>
              </a:lnSpc>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9123271"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No Conflict of Interest or Bias</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139984"/>
            <a:ext cx="14609683" cy="421894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[A]ny individual designated by a recipient as a Title IX Coordinator, investigator, decision-maker, or any person designated by a recipient to facilit</a:t>
            </a:r>
            <a:r>
              <a:rPr lang="en-US" sz="3399" u="none">
                <a:solidFill>
                  <a:srgbClr val="00205B"/>
                </a:solidFill>
                <a:latin typeface="Poppins"/>
                <a:ea typeface="Poppins"/>
                <a:cs typeface="Poppins"/>
                <a:sym typeface="Poppins"/>
              </a:rPr>
              <a:t>ate a</a:t>
            </a:r>
            <a:r>
              <a:rPr lang="en-US" sz="3399">
                <a:solidFill>
                  <a:srgbClr val="00205B"/>
                </a:solidFill>
                <a:latin typeface="Poppins"/>
                <a:ea typeface="Poppins"/>
                <a:cs typeface="Poppins"/>
                <a:sym typeface="Poppins"/>
              </a:rPr>
              <a:t>n informal resolution process, [must] not have a conflict of</a:t>
            </a:r>
            <a:r>
              <a:rPr lang="en-US" sz="3399" u="none">
                <a:solidFill>
                  <a:srgbClr val="00205B"/>
                </a:solidFill>
                <a:latin typeface="Poppins"/>
                <a:ea typeface="Poppins"/>
                <a:cs typeface="Poppins"/>
                <a:sym typeface="Poppins"/>
              </a:rPr>
              <a:t> in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r</a:t>
            </a:r>
            <a:r>
              <a:rPr lang="en-US" sz="3399" u="none">
                <a:solidFill>
                  <a:srgbClr val="00205B"/>
                </a:solidFill>
                <a:latin typeface="Poppins"/>
                <a:ea typeface="Poppins"/>
                <a:cs typeface="Poppins"/>
                <a:sym typeface="Poppins"/>
              </a:rPr>
              <a:t>es</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or bias for</a:t>
            </a:r>
            <a:r>
              <a:rPr lang="en-US" sz="3399" u="none">
                <a:solidFill>
                  <a:srgbClr val="00205B"/>
                </a:solidFill>
                <a:latin typeface="Poppins"/>
                <a:ea typeface="Poppins"/>
                <a:cs typeface="Poppins"/>
                <a:sym typeface="Poppins"/>
              </a:rPr>
              <a:t> or against complainants or respondents generally</a:t>
            </a:r>
            <a:r>
              <a:rPr lang="en-US" sz="3399">
                <a:solidFill>
                  <a:srgbClr val="00205B"/>
                </a:solidFill>
                <a:latin typeface="Poppins"/>
                <a:ea typeface="Poppins"/>
                <a:cs typeface="Poppins"/>
                <a:sym typeface="Poppins"/>
              </a:rPr>
              <a:t> or an </a:t>
            </a:r>
            <a:r>
              <a:rPr lang="en-US" sz="3399" u="none">
                <a:solidFill>
                  <a:srgbClr val="00205B"/>
                </a:solidFill>
                <a:latin typeface="Poppins"/>
                <a:ea typeface="Poppins"/>
                <a:cs typeface="Poppins"/>
                <a:sym typeface="Poppins"/>
              </a:rPr>
              <a:t>ind</a:t>
            </a:r>
            <a:r>
              <a:rPr lang="en-US" sz="3399">
                <a:solidFill>
                  <a:srgbClr val="00205B"/>
                </a:solidFill>
                <a:latin typeface="Poppins"/>
                <a:ea typeface="Poppins"/>
                <a:cs typeface="Poppins"/>
                <a:sym typeface="Poppins"/>
              </a:rPr>
              <a:t>ividual complainant or responden</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a:t>
            </a:r>
          </a:p>
          <a:p>
            <a:pPr algn="l">
              <a:lnSpc>
                <a:spcPts val="4759"/>
              </a:lnSpc>
            </a:pP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ec. </a:t>
            </a:r>
            <a:r>
              <a:rPr lang="en-US" sz="3399">
                <a:solidFill>
                  <a:srgbClr val="00205B"/>
                </a:solidFill>
                <a:latin typeface="Poppins"/>
                <a:ea typeface="Poppins"/>
                <a:cs typeface="Poppins"/>
                <a:sym typeface="Poppins"/>
              </a:rPr>
              <a:t>106.45 (b)(1)(iii) </a:t>
            </a: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2771001"/>
          </a:xfrm>
          <a:prstGeom prst="rect">
            <a:avLst/>
          </a:prstGeom>
        </p:spPr>
        <p:txBody>
          <a:bodyPr lIns="0" tIns="0" rIns="0" bIns="0" rtlCol="0" anchor="t">
            <a:spAutoFit/>
          </a:bodyPr>
          <a:lstStyle/>
          <a:p>
            <a:pPr marL="0" lvl="0" indent="0" algn="l">
              <a:lnSpc>
                <a:spcPts val="10753"/>
              </a:lnSpc>
            </a:pPr>
            <a:r>
              <a:rPr lang="en-US" sz="9956" b="1" spc="-248">
                <a:solidFill>
                  <a:srgbClr val="112D4E"/>
                </a:solidFill>
                <a:latin typeface="Barlow Bold"/>
                <a:ea typeface="Barlow Bold"/>
                <a:cs typeface="Barlow Bold"/>
                <a:sym typeface="Barlow Bold"/>
              </a:rPr>
              <a:t>Formal Resolution</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3F4ADA3E-A9DE-6BB8-8586-F17B5F68FAD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39EA299-A5CF-0155-F20A-3576AA424D13}"/>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Burden of Proof</a:t>
            </a:r>
          </a:p>
        </p:txBody>
      </p:sp>
      <p:sp>
        <p:nvSpPr>
          <p:cNvPr id="3" name="TextBox 3">
            <a:extLst>
              <a:ext uri="{FF2B5EF4-FFF2-40B4-BE49-F238E27FC236}">
                <a16:creationId xmlns:a16="http://schemas.microsoft.com/office/drawing/2014/main" id="{4F68E576-9359-EF4F-8409-506A000159AC}"/>
              </a:ext>
            </a:extLst>
          </p:cNvPr>
          <p:cNvSpPr txBox="1"/>
          <p:nvPr/>
        </p:nvSpPr>
        <p:spPr>
          <a:xfrm>
            <a:off x="2008794" y="3668994"/>
            <a:ext cx="12905462" cy="852798"/>
          </a:xfrm>
          <a:prstGeom prst="rect">
            <a:avLst/>
          </a:prstGeom>
        </p:spPr>
        <p:txBody>
          <a:bodyPr wrap="square" lIns="0" tIns="0" rIns="0" bIns="0" rtlCol="0" anchor="t">
            <a:spAutoFit/>
          </a:bodyPr>
          <a:lstStyle/>
          <a:p>
            <a:pPr>
              <a:lnSpc>
                <a:spcPts val="7000"/>
              </a:lnSpc>
              <a:spcBef>
                <a:spcPct val="0"/>
              </a:spcBef>
            </a:pPr>
            <a:r>
              <a:rPr lang="en-US" sz="5000" b="1" dirty="0">
                <a:solidFill>
                  <a:srgbClr val="00205B"/>
                </a:solidFill>
                <a:latin typeface="Poppins Bold"/>
                <a:ea typeface="Poppins Bold"/>
                <a:cs typeface="Poppins Bold"/>
                <a:sym typeface="Poppins Bold"/>
              </a:rPr>
              <a:t>Defined in Institutional Policy </a:t>
            </a:r>
          </a:p>
        </p:txBody>
      </p:sp>
      <p:sp>
        <p:nvSpPr>
          <p:cNvPr id="4" name="Freeform 4">
            <a:extLst>
              <a:ext uri="{FF2B5EF4-FFF2-40B4-BE49-F238E27FC236}">
                <a16:creationId xmlns:a16="http://schemas.microsoft.com/office/drawing/2014/main" id="{A84E9792-6C29-2024-E798-7139A42DF4E9}"/>
              </a:ext>
            </a:extLst>
          </p:cNvPr>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5A908693-246A-FD91-3D02-E52AE9A9B45D}"/>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F72FF0F1-7650-72EE-F900-47FBD6A68400}"/>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3812F1F6-EC61-1682-F4EC-FE7D170D7B85}"/>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47C1139C-EB48-B4C2-6CD6-858C183AE75E}"/>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975EF3E6-79D3-C785-0BBF-807421B8CC26}"/>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90030735-7D7F-4D2C-80F4-CDB7D81F36F7}"/>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130464F0-91DF-4CB5-07F5-3D23916B333C}"/>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C2EB6A7B-AF6A-ECEE-BA3A-40B4C9468779}"/>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49C9B1E9-27D8-3BFD-647A-7B25474736F7}"/>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535E415B-CA71-AE7F-03DC-661AD3ACA317}"/>
              </a:ext>
            </a:extLst>
          </p:cNvPr>
          <p:cNvSpPr txBox="1"/>
          <p:nvPr/>
        </p:nvSpPr>
        <p:spPr>
          <a:xfrm>
            <a:off x="1288251" y="4867910"/>
            <a:ext cx="16199854" cy="4892558"/>
          </a:xfrm>
          <a:prstGeom prst="rect">
            <a:avLst/>
          </a:prstGeom>
        </p:spPr>
        <p:txBody>
          <a:bodyPr lIns="0" tIns="0" rIns="0" bIns="0" rtlCol="0" anchor="t">
            <a:spAutoFit/>
          </a:bodyPr>
          <a:lstStyle/>
          <a:p>
            <a:pPr algn="l">
              <a:lnSpc>
                <a:spcPts val="4759"/>
              </a:lnSpc>
              <a:spcBef>
                <a:spcPct val="0"/>
              </a:spcBef>
            </a:pPr>
            <a:r>
              <a:rPr lang="en-US" sz="3399" dirty="0">
                <a:solidFill>
                  <a:srgbClr val="00205B"/>
                </a:solidFill>
                <a:latin typeface="Poppins"/>
                <a:ea typeface="Poppins"/>
                <a:cs typeface="Poppins"/>
                <a:sym typeface="Poppins"/>
              </a:rPr>
              <a:t>Preponderance of the evidence</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More likely than not.</a:t>
            </a:r>
          </a:p>
          <a:p>
            <a:pPr algn="l">
              <a:lnSpc>
                <a:spcPts val="4759"/>
              </a:lnSpc>
              <a:spcBef>
                <a:spcPct val="0"/>
              </a:spcBef>
            </a:pPr>
            <a:r>
              <a:rPr lang="en-US" sz="3399" dirty="0">
                <a:solidFill>
                  <a:srgbClr val="00205B"/>
                </a:solidFill>
                <a:latin typeface="Poppins"/>
                <a:ea typeface="Poppins"/>
                <a:cs typeface="Poppins"/>
                <a:sym typeface="Poppins"/>
              </a:rPr>
              <a:t>Clear and convincing</a:t>
            </a:r>
          </a:p>
          <a:p>
            <a:pPr marL="457200" indent="-457200">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Higher burden of proof; the evidence is substantially more likely to be true than not true. </a:t>
            </a:r>
          </a:p>
          <a:p>
            <a:pPr marL="457200" indent="-457200">
              <a:lnSpc>
                <a:spcPts val="4759"/>
              </a:lnSpc>
              <a:spcBef>
                <a:spcPct val="0"/>
              </a:spcBef>
              <a:buFont typeface="Arial" panose="020B0604020202020204" pitchFamily="34" charset="0"/>
              <a:buChar char="•"/>
            </a:pPr>
            <a:endParaRPr lang="en-US" sz="3399" dirty="0">
              <a:solidFill>
                <a:srgbClr val="00205B"/>
              </a:solidFill>
              <a:latin typeface="Poppins"/>
              <a:ea typeface="Poppins"/>
              <a:cs typeface="Poppins"/>
              <a:sym typeface="Poppins"/>
            </a:endParaRPr>
          </a:p>
          <a:p>
            <a:pPr marL="457200" indent="-457200">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Institution, not the Parties, has the burden of proof. </a:t>
            </a: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911330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8714184"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Presumption of Not Responsible</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5156874"/>
            <a:ext cx="13681100" cy="4218940"/>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“Include a presumption that the respondent is not responsible for the alleged conduct until a determination regarding responsibility is made at the conclusion of the grievance process.”</a:t>
            </a:r>
          </a:p>
          <a:p>
            <a:pPr algn="l">
              <a:lnSpc>
                <a:spcPts val="4759"/>
              </a:lnSpc>
              <a:spcBef>
                <a:spcPct val="0"/>
              </a:spcBef>
            </a:pPr>
            <a:r>
              <a:rPr lang="en-US" sz="3399">
                <a:solidFill>
                  <a:srgbClr val="00205B"/>
                </a:solidFill>
                <a:latin typeface="Poppins"/>
                <a:ea typeface="Poppins"/>
                <a:cs typeface="Poppins"/>
                <a:sym typeface="Poppins"/>
              </a:rPr>
              <a:t>• Sec. 106.45 (b)(1)(iv)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D7420AFE-20E6-66BA-1986-A3B43B25B86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5319F2C-093D-18EB-6805-D9467DFD100A}"/>
              </a:ext>
            </a:extLst>
          </p:cNvPr>
          <p:cNvGrpSpPr/>
          <p:nvPr/>
        </p:nvGrpSpPr>
        <p:grpSpPr>
          <a:xfrm>
            <a:off x="-5198104" y="-1968163"/>
            <a:ext cx="7573225" cy="6508240"/>
            <a:chOff x="0" y="0"/>
            <a:chExt cx="812800" cy="698500"/>
          </a:xfrm>
        </p:grpSpPr>
        <p:sp>
          <p:nvSpPr>
            <p:cNvPr id="3" name="Freeform 3">
              <a:extLst>
                <a:ext uri="{FF2B5EF4-FFF2-40B4-BE49-F238E27FC236}">
                  <a16:creationId xmlns:a16="http://schemas.microsoft.com/office/drawing/2014/main" id="{ADAF6A08-DE6A-E5C7-9FA3-C26E381E217B}"/>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a:extLst>
                <a:ext uri="{FF2B5EF4-FFF2-40B4-BE49-F238E27FC236}">
                  <a16:creationId xmlns:a16="http://schemas.microsoft.com/office/drawing/2014/main" id="{21AC64DE-9141-4AEE-602B-4D7CA4774943}"/>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1F51D732-B023-CDFE-E4C9-E0A0464FC8BF}"/>
              </a:ext>
            </a:extLst>
          </p:cNvPr>
          <p:cNvGrpSpPr/>
          <p:nvPr/>
        </p:nvGrpSpPr>
        <p:grpSpPr>
          <a:xfrm>
            <a:off x="-4488400" y="-1309297"/>
            <a:ext cx="6172867" cy="5304807"/>
            <a:chOff x="0" y="0"/>
            <a:chExt cx="812800" cy="698500"/>
          </a:xfrm>
        </p:grpSpPr>
        <p:sp>
          <p:nvSpPr>
            <p:cNvPr id="6" name="Freeform 6">
              <a:extLst>
                <a:ext uri="{FF2B5EF4-FFF2-40B4-BE49-F238E27FC236}">
                  <a16:creationId xmlns:a16="http://schemas.microsoft.com/office/drawing/2014/main" id="{ED9A44A2-B8B8-8805-F19C-8D9FE88A3314}"/>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a:extLst>
                <a:ext uri="{FF2B5EF4-FFF2-40B4-BE49-F238E27FC236}">
                  <a16:creationId xmlns:a16="http://schemas.microsoft.com/office/drawing/2014/main" id="{DCBDCC26-A37D-E26A-CA82-1635DFD86020}"/>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24560C97-8730-F972-6E0F-4E0A02C87284}"/>
              </a:ext>
            </a:extLst>
          </p:cNvPr>
          <p:cNvGrpSpPr/>
          <p:nvPr/>
        </p:nvGrpSpPr>
        <p:grpSpPr>
          <a:xfrm rot="-10800000">
            <a:off x="-930682" y="-1548695"/>
            <a:ext cx="3715747" cy="4323778"/>
            <a:chOff x="0" y="0"/>
            <a:chExt cx="698500" cy="812800"/>
          </a:xfrm>
        </p:grpSpPr>
        <p:sp>
          <p:nvSpPr>
            <p:cNvPr id="9" name="Freeform 9">
              <a:extLst>
                <a:ext uri="{FF2B5EF4-FFF2-40B4-BE49-F238E27FC236}">
                  <a16:creationId xmlns:a16="http://schemas.microsoft.com/office/drawing/2014/main" id="{20CDBF6B-EFBD-7B44-E6E1-484F31875734}"/>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8850F062-2491-6510-8953-99BF6E002583}"/>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a:extLst>
              <a:ext uri="{FF2B5EF4-FFF2-40B4-BE49-F238E27FC236}">
                <a16:creationId xmlns:a16="http://schemas.microsoft.com/office/drawing/2014/main" id="{5FD251FB-1796-8255-CE48-866A4CE6F8DC}"/>
              </a:ext>
            </a:extLst>
          </p:cNvPr>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a:extLst>
              <a:ext uri="{FF2B5EF4-FFF2-40B4-BE49-F238E27FC236}">
                <a16:creationId xmlns:a16="http://schemas.microsoft.com/office/drawing/2014/main" id="{6348962A-A88B-3170-8FE9-30F8DCA36B2F}"/>
              </a:ext>
            </a:extLst>
          </p:cNvPr>
          <p:cNvSpPr txBox="1"/>
          <p:nvPr/>
        </p:nvSpPr>
        <p:spPr>
          <a:xfrm>
            <a:off x="3346906" y="3881210"/>
            <a:ext cx="8714184" cy="718274"/>
          </a:xfrm>
          <a:prstGeom prst="rect">
            <a:avLst/>
          </a:prstGeom>
        </p:spPr>
        <p:txBody>
          <a:bodyPr lIns="0" tIns="0" rIns="0" bIns="0" rtlCol="0" anchor="t">
            <a:spAutoFit/>
          </a:bodyPr>
          <a:lstStyle/>
          <a:p>
            <a:pPr algn="just">
              <a:lnSpc>
                <a:spcPts val="5880"/>
              </a:lnSpc>
              <a:spcBef>
                <a:spcPct val="0"/>
              </a:spcBef>
            </a:pPr>
            <a:r>
              <a:rPr lang="en-US" sz="4200" b="1" dirty="0">
                <a:solidFill>
                  <a:srgbClr val="00205B"/>
                </a:solidFill>
                <a:latin typeface="Poppins Bold"/>
                <a:ea typeface="Poppins Bold"/>
                <a:cs typeface="Poppins Bold"/>
                <a:sym typeface="Poppins Bold"/>
              </a:rPr>
              <a:t>Written notice required </a:t>
            </a:r>
          </a:p>
        </p:txBody>
      </p:sp>
      <p:sp>
        <p:nvSpPr>
          <p:cNvPr id="13" name="Freeform 13">
            <a:extLst>
              <a:ext uri="{FF2B5EF4-FFF2-40B4-BE49-F238E27FC236}">
                <a16:creationId xmlns:a16="http://schemas.microsoft.com/office/drawing/2014/main" id="{833F3ED5-A9C3-16B3-A51E-0B1F4AE36C1C}"/>
              </a:ext>
            </a:extLst>
          </p:cNvPr>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a:extLst>
              <a:ext uri="{FF2B5EF4-FFF2-40B4-BE49-F238E27FC236}">
                <a16:creationId xmlns:a16="http://schemas.microsoft.com/office/drawing/2014/main" id="{E304A6AB-19E8-03DA-CC9D-6093FE536863}"/>
              </a:ext>
            </a:extLst>
          </p:cNvPr>
          <p:cNvSpPr txBox="1"/>
          <p:nvPr/>
        </p:nvSpPr>
        <p:spPr>
          <a:xfrm>
            <a:off x="2518379" y="5156874"/>
            <a:ext cx="13681100" cy="1199239"/>
          </a:xfrm>
          <a:prstGeom prst="rect">
            <a:avLst/>
          </a:prstGeom>
        </p:spPr>
        <p:txBody>
          <a:bodyPr lIns="0" tIns="0" rIns="0" bIns="0" rtlCol="0" anchor="t">
            <a:spAutoFit/>
          </a:bodyPr>
          <a:lstStyle/>
          <a:p>
            <a:pPr>
              <a:lnSpc>
                <a:spcPts val="4759"/>
              </a:lnSpc>
              <a:spcBef>
                <a:spcPct val="0"/>
              </a:spcBef>
            </a:pPr>
            <a:r>
              <a:rPr lang="en-US" sz="3399" dirty="0">
                <a:solidFill>
                  <a:srgbClr val="00205B"/>
                </a:solidFill>
                <a:latin typeface="Poppins"/>
                <a:ea typeface="Poppins"/>
                <a:cs typeface="Poppins"/>
                <a:sym typeface="Poppins"/>
              </a:rPr>
              <a:t>Written notice required </a:t>
            </a:r>
          </a:p>
          <a:p>
            <a:pPr>
              <a:lnSpc>
                <a:spcPts val="4759"/>
              </a:lnSpc>
              <a:spcBef>
                <a:spcPct val="0"/>
              </a:spcBef>
            </a:pPr>
            <a:r>
              <a:rPr lang="en-US" sz="3399" dirty="0">
                <a:solidFill>
                  <a:srgbClr val="00205B"/>
                </a:solidFill>
                <a:latin typeface="Poppins"/>
                <a:ea typeface="Poppins"/>
                <a:cs typeface="Poppins"/>
                <a:sym typeface="Poppins"/>
              </a:rPr>
              <a:t>•Sec. 106.45(b)(2) </a:t>
            </a:r>
          </a:p>
        </p:txBody>
      </p:sp>
    </p:spTree>
    <p:extLst>
      <p:ext uri="{BB962C8B-B14F-4D97-AF65-F5344CB8AC3E}">
        <p14:creationId xmlns:p14="http://schemas.microsoft.com/office/powerpoint/2010/main" val="1791641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2518379" y="5197212"/>
            <a:ext cx="13845768" cy="3018790"/>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“Include reasonably prompt time frames for conclusion of the grievance process, including reasonably prompt time frames for filing and resolving appeals and informal resolution processes if the recipient offers informal resolution processes.”</a:t>
            </a:r>
          </a:p>
          <a:p>
            <a:pPr algn="l">
              <a:lnSpc>
                <a:spcPts val="4759"/>
              </a:lnSpc>
              <a:spcBef>
                <a:spcPct val="0"/>
              </a:spcBef>
            </a:pPr>
            <a:r>
              <a:rPr lang="en-US" sz="3399">
                <a:solidFill>
                  <a:srgbClr val="00205B"/>
                </a:solidFill>
                <a:latin typeface="Poppins"/>
                <a:ea typeface="Poppins"/>
                <a:cs typeface="Poppins"/>
                <a:sym typeface="Poppins"/>
              </a:rPr>
              <a:t>• Sec. 106.45 (b)(1)(v) </a:t>
            </a:r>
          </a:p>
        </p:txBody>
      </p:sp>
      <p:sp>
        <p:nvSpPr>
          <p:cNvPr id="13" name="TextBox 13"/>
          <p:cNvSpPr txBox="1"/>
          <p:nvPr/>
        </p:nvSpPr>
        <p:spPr>
          <a:xfrm>
            <a:off x="3256776" y="3873337"/>
            <a:ext cx="9068991" cy="750570"/>
          </a:xfrm>
          <a:prstGeom prst="rect">
            <a:avLst/>
          </a:prstGeom>
        </p:spPr>
        <p:txBody>
          <a:bodyPr lIns="0" tIns="0" rIns="0" bIns="0" rtlCol="0" anchor="t">
            <a:spAutoFit/>
          </a:bodyPr>
          <a:lstStyle/>
          <a:p>
            <a:pPr algn="ctr">
              <a:lnSpc>
                <a:spcPts val="5880"/>
              </a:lnSpc>
              <a:spcBef>
                <a:spcPct val="0"/>
              </a:spcBef>
            </a:pPr>
            <a:r>
              <a:rPr lang="en-US" sz="4200" b="1">
                <a:solidFill>
                  <a:srgbClr val="00205B"/>
                </a:solidFill>
                <a:latin typeface="Poppins Bold"/>
                <a:ea typeface="Poppins Bold"/>
                <a:cs typeface="Poppins Bold"/>
                <a:sym typeface="Poppins Bold"/>
              </a:rPr>
              <a:t>Reasonable Prompt Time Frames</a:t>
            </a:r>
          </a:p>
        </p:txBody>
      </p:sp>
      <p:sp>
        <p:nvSpPr>
          <p:cNvPr id="14" name="Freeform 14"/>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8245529" y="5647635"/>
            <a:ext cx="10771697" cy="12534338"/>
            <a:chOff x="0" y="0"/>
            <a:chExt cx="698500" cy="812800"/>
          </a:xfrm>
        </p:grpSpPr>
        <p:sp>
          <p:nvSpPr>
            <p:cNvPr id="3" name="Freeform 3"/>
            <p:cNvSpPr/>
            <p:nvPr/>
          </p:nvSpPr>
          <p:spPr>
            <a:xfrm>
              <a:off x="0" y="4981"/>
              <a:ext cx="698500" cy="802837"/>
            </a:xfrm>
            <a:custGeom>
              <a:avLst/>
              <a:gdLst/>
              <a:ahLst/>
              <a:cxnLst/>
              <a:rect l="l" t="t" r="r" b="b"/>
              <a:pathLst>
                <a:path w="698500" h="802837">
                  <a:moveTo>
                    <a:pt x="371673" y="8065"/>
                  </a:moveTo>
                  <a:lnTo>
                    <a:pt x="676077" y="185173"/>
                  </a:lnTo>
                  <a:cubicBezTo>
                    <a:pt x="689960" y="193250"/>
                    <a:pt x="698500" y="208100"/>
                    <a:pt x="698500" y="224161"/>
                  </a:cubicBezTo>
                  <a:lnTo>
                    <a:pt x="698500" y="578677"/>
                  </a:lnTo>
                  <a:cubicBezTo>
                    <a:pt x="698500" y="594738"/>
                    <a:pt x="689960" y="609588"/>
                    <a:pt x="676077" y="617665"/>
                  </a:cubicBezTo>
                  <a:lnTo>
                    <a:pt x="371673" y="794773"/>
                  </a:lnTo>
                  <a:cubicBezTo>
                    <a:pt x="357812" y="802838"/>
                    <a:pt x="340688" y="802838"/>
                    <a:pt x="326827" y="794773"/>
                  </a:cubicBezTo>
                  <a:lnTo>
                    <a:pt x="22423" y="617665"/>
                  </a:lnTo>
                  <a:cubicBezTo>
                    <a:pt x="8540" y="609588"/>
                    <a:pt x="0" y="594738"/>
                    <a:pt x="0" y="578677"/>
                  </a:cubicBezTo>
                  <a:lnTo>
                    <a:pt x="0" y="224161"/>
                  </a:lnTo>
                  <a:cubicBezTo>
                    <a:pt x="0" y="208100"/>
                    <a:pt x="8540" y="193250"/>
                    <a:pt x="22423" y="185173"/>
                  </a:cubicBezTo>
                  <a:lnTo>
                    <a:pt x="326827" y="8065"/>
                  </a:lnTo>
                  <a:cubicBezTo>
                    <a:pt x="340688" y="0"/>
                    <a:pt x="357812" y="0"/>
                    <a:pt x="371673" y="8065"/>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a:solidFill>
                <a:srgbClr val="000000"/>
              </a:solidFill>
            </a:ln>
          </p:spPr>
          <p:txBody>
            <a:bodyPr/>
            <a:lstStyle/>
            <a:p>
              <a:endParaRPr lang="en-US"/>
            </a:p>
          </p:txBody>
        </p:sp>
      </p:grpSp>
      <p:grpSp>
        <p:nvGrpSpPr>
          <p:cNvPr id="4" name="Group 4"/>
          <p:cNvGrpSpPr/>
          <p:nvPr/>
        </p:nvGrpSpPr>
        <p:grpSpPr>
          <a:xfrm>
            <a:off x="10455180" y="8246629"/>
            <a:ext cx="6450497" cy="7506033"/>
            <a:chOff x="0" y="0"/>
            <a:chExt cx="698500" cy="812800"/>
          </a:xfrm>
        </p:grpSpPr>
        <p:sp>
          <p:nvSpPr>
            <p:cNvPr id="5" name="Freeform 5"/>
            <p:cNvSpPr/>
            <p:nvPr/>
          </p:nvSpPr>
          <p:spPr>
            <a:xfrm>
              <a:off x="0" y="19806"/>
              <a:ext cx="698500" cy="773188"/>
            </a:xfrm>
            <a:custGeom>
              <a:avLst/>
              <a:gdLst/>
              <a:ahLst/>
              <a:cxnLst/>
              <a:rect l="l" t="t" r="r" b="b"/>
              <a:pathLst>
                <a:path w="698500" h="773188">
                  <a:moveTo>
                    <a:pt x="438401" y="32064"/>
                  </a:moveTo>
                  <a:lnTo>
                    <a:pt x="609349" y="131524"/>
                  </a:lnTo>
                  <a:cubicBezTo>
                    <a:pt x="664544" y="163638"/>
                    <a:pt x="698500" y="222679"/>
                    <a:pt x="698500" y="286537"/>
                  </a:cubicBezTo>
                  <a:lnTo>
                    <a:pt x="698500" y="486651"/>
                  </a:lnTo>
                  <a:cubicBezTo>
                    <a:pt x="698500" y="550509"/>
                    <a:pt x="664544" y="609550"/>
                    <a:pt x="609349" y="641664"/>
                  </a:cubicBezTo>
                  <a:lnTo>
                    <a:pt x="438401" y="741124"/>
                  </a:lnTo>
                  <a:cubicBezTo>
                    <a:pt x="383292" y="773188"/>
                    <a:pt x="315208" y="773188"/>
                    <a:pt x="260099" y="741124"/>
                  </a:cubicBezTo>
                  <a:lnTo>
                    <a:pt x="89151" y="641664"/>
                  </a:lnTo>
                  <a:cubicBezTo>
                    <a:pt x="33956" y="609550"/>
                    <a:pt x="0" y="550509"/>
                    <a:pt x="0" y="486651"/>
                  </a:cubicBezTo>
                  <a:lnTo>
                    <a:pt x="0" y="286537"/>
                  </a:lnTo>
                  <a:cubicBezTo>
                    <a:pt x="0" y="222679"/>
                    <a:pt x="33956" y="163638"/>
                    <a:pt x="89151" y="131524"/>
                  </a:cubicBezTo>
                  <a:lnTo>
                    <a:pt x="260099" y="32064"/>
                  </a:lnTo>
                  <a:cubicBezTo>
                    <a:pt x="315208" y="0"/>
                    <a:pt x="383292" y="0"/>
                    <a:pt x="438401" y="32064"/>
                  </a:cubicBezTo>
                  <a:close/>
                </a:path>
              </a:pathLst>
            </a:custGeom>
            <a:gradFill rotWithShape="1">
              <a:gsLst>
                <a:gs pos="0">
                  <a:srgbClr val="3183ED">
                    <a:alpha val="100000"/>
                  </a:srgbClr>
                </a:gs>
                <a:gs pos="100000">
                  <a:srgbClr val="56CCF2">
                    <a:alpha val="100000"/>
                  </a:srgbClr>
                </a:gs>
              </a:gsLst>
              <a:lin ang="5400000"/>
            </a:gradFill>
            <a:ln w="952500" cap="rnd">
              <a:solidFill>
                <a:srgbClr val="FFFFFF"/>
              </a:soli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5400000">
            <a:off x="14595458" y="760897"/>
            <a:ext cx="1845214" cy="2147158"/>
            <a:chOff x="0" y="0"/>
            <a:chExt cx="698500" cy="812800"/>
          </a:xfrm>
        </p:grpSpPr>
        <p:sp>
          <p:nvSpPr>
            <p:cNvPr id="8" name="Freeform 8"/>
            <p:cNvSpPr/>
            <p:nvPr/>
          </p:nvSpPr>
          <p:spPr>
            <a:xfrm>
              <a:off x="0" y="7616"/>
              <a:ext cx="698500" cy="797568"/>
            </a:xfrm>
            <a:custGeom>
              <a:avLst/>
              <a:gdLst/>
              <a:ahLst/>
              <a:cxnLst/>
              <a:rect l="l" t="t" r="r" b="b"/>
              <a:pathLst>
                <a:path w="698500" h="797568">
                  <a:moveTo>
                    <a:pt x="383532" y="12330"/>
                  </a:moveTo>
                  <a:lnTo>
                    <a:pt x="664218" y="175638"/>
                  </a:lnTo>
                  <a:cubicBezTo>
                    <a:pt x="685443" y="187987"/>
                    <a:pt x="698500" y="210690"/>
                    <a:pt x="698500" y="235246"/>
                  </a:cubicBezTo>
                  <a:lnTo>
                    <a:pt x="698500" y="562322"/>
                  </a:lnTo>
                  <a:cubicBezTo>
                    <a:pt x="698500" y="586878"/>
                    <a:pt x="685443" y="609581"/>
                    <a:pt x="664218" y="621930"/>
                  </a:cubicBezTo>
                  <a:lnTo>
                    <a:pt x="383532" y="785238"/>
                  </a:lnTo>
                  <a:cubicBezTo>
                    <a:pt x="362340" y="797568"/>
                    <a:pt x="336160" y="797568"/>
                    <a:pt x="314968" y="785238"/>
                  </a:cubicBezTo>
                  <a:lnTo>
                    <a:pt x="34282" y="621930"/>
                  </a:lnTo>
                  <a:cubicBezTo>
                    <a:pt x="13057" y="609581"/>
                    <a:pt x="0" y="586878"/>
                    <a:pt x="0" y="562322"/>
                  </a:cubicBezTo>
                  <a:lnTo>
                    <a:pt x="0" y="235246"/>
                  </a:lnTo>
                  <a:cubicBezTo>
                    <a:pt x="0" y="210690"/>
                    <a:pt x="13057" y="187987"/>
                    <a:pt x="34282" y="175638"/>
                  </a:cubicBezTo>
                  <a:lnTo>
                    <a:pt x="314968" y="12330"/>
                  </a:lnTo>
                  <a:cubicBezTo>
                    <a:pt x="336160" y="0"/>
                    <a:pt x="362340" y="0"/>
                    <a:pt x="383532" y="12330"/>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9" name="TextBox 9"/>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grpSp>
        <p:nvGrpSpPr>
          <p:cNvPr id="10" name="Group 10"/>
          <p:cNvGrpSpPr/>
          <p:nvPr/>
        </p:nvGrpSpPr>
        <p:grpSpPr>
          <a:xfrm>
            <a:off x="16011216" y="-1663032"/>
            <a:ext cx="7573225" cy="6508240"/>
            <a:chOff x="0" y="0"/>
            <a:chExt cx="812800" cy="698500"/>
          </a:xfrm>
        </p:grpSpPr>
        <p:sp>
          <p:nvSpPr>
            <p:cNvPr id="11" name="Freeform 11"/>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p:spPr>
          <p:txBody>
            <a:bodyPr/>
            <a:lstStyle/>
            <a:p>
              <a:endParaRPr lang="en-US"/>
            </a:p>
          </p:txBody>
        </p:sp>
        <p:sp>
          <p:nvSpPr>
            <p:cNvPr id="12" name="TextBox 12"/>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880151" y="572939"/>
            <a:ext cx="1084133" cy="1261537"/>
            <a:chOff x="0" y="0"/>
            <a:chExt cx="698500" cy="812800"/>
          </a:xfrm>
        </p:grpSpPr>
        <p:sp>
          <p:nvSpPr>
            <p:cNvPr id="14" name="Freeform 14"/>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a:p>
          </p:txBody>
        </p:sp>
        <p:sp>
          <p:nvSpPr>
            <p:cNvPr id="15" name="TextBox 15"/>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8481" y="780451"/>
            <a:ext cx="727472" cy="846513"/>
            <a:chOff x="0" y="0"/>
            <a:chExt cx="698500" cy="812800"/>
          </a:xfrm>
        </p:grpSpPr>
        <p:sp>
          <p:nvSpPr>
            <p:cNvPr id="17" name="Freeform 17"/>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cap="sq">
              <a:noFill/>
              <a:prstDash val="solid"/>
              <a:miter/>
            </a:ln>
          </p:spPr>
          <p:txBody>
            <a:bodyPr/>
            <a:lstStyle/>
            <a:p>
              <a:endParaRPr lang="en-US"/>
            </a:p>
          </p:txBody>
        </p:sp>
        <p:sp>
          <p:nvSpPr>
            <p:cNvPr id="18" name="TextBox 18"/>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9662797" y="1873679"/>
            <a:ext cx="7994311" cy="7093905"/>
            <a:chOff x="0" y="0"/>
            <a:chExt cx="4346359" cy="3856825"/>
          </a:xfrm>
        </p:grpSpPr>
        <p:sp>
          <p:nvSpPr>
            <p:cNvPr id="20" name="Freeform 20"/>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gradFill rotWithShape="1">
              <a:gsLst>
                <a:gs pos="0">
                  <a:srgbClr val="255389">
                    <a:alpha val="100000"/>
                  </a:srgbClr>
                </a:gs>
                <a:gs pos="100000">
                  <a:srgbClr val="112D4E">
                    <a:alpha val="100000"/>
                  </a:srgbClr>
                </a:gs>
              </a:gsLst>
              <a:path path="circle">
                <a:fillToRect l="50000" t="50000" r="50000" b="50000"/>
              </a:path>
            </a:gradFill>
            <a:ln w="12700">
              <a:solidFill>
                <a:srgbClr val="000000"/>
              </a:solidFill>
            </a:ln>
          </p:spPr>
          <p:txBody>
            <a:bodyPr/>
            <a:lstStyle/>
            <a:p>
              <a:endParaRPr lang="en-US"/>
            </a:p>
          </p:txBody>
        </p:sp>
      </p:grpSp>
      <p:grpSp>
        <p:nvGrpSpPr>
          <p:cNvPr id="21" name="Group 21"/>
          <p:cNvGrpSpPr>
            <a:grpSpLocks noChangeAspect="1"/>
          </p:cNvGrpSpPr>
          <p:nvPr/>
        </p:nvGrpSpPr>
        <p:grpSpPr>
          <a:xfrm>
            <a:off x="10254113" y="2398395"/>
            <a:ext cx="6811677" cy="6044472"/>
            <a:chOff x="0" y="0"/>
            <a:chExt cx="4346359" cy="3856825"/>
          </a:xfrm>
        </p:grpSpPr>
        <p:sp>
          <p:nvSpPr>
            <p:cNvPr id="22" name="Freeform 2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2"/>
              <a:stretch>
                <a:fillRect t="-17078" b="-17078"/>
              </a:stretch>
            </a:blipFill>
          </p:spPr>
          <p:txBody>
            <a:bodyPr/>
            <a:lstStyle/>
            <a:p>
              <a:endParaRPr lang="en-US"/>
            </a:p>
          </p:txBody>
        </p:sp>
      </p:grpSp>
      <p:sp>
        <p:nvSpPr>
          <p:cNvPr id="23" name="Freeform 23"/>
          <p:cNvSpPr/>
          <p:nvPr/>
        </p:nvSpPr>
        <p:spPr>
          <a:xfrm>
            <a:off x="783177" y="7948855"/>
            <a:ext cx="3625132" cy="721308"/>
          </a:xfrm>
          <a:custGeom>
            <a:avLst/>
            <a:gdLst/>
            <a:ahLst/>
            <a:cxnLst/>
            <a:rect l="l" t="t" r="r" b="b"/>
            <a:pathLst>
              <a:path w="3625132" h="721308">
                <a:moveTo>
                  <a:pt x="0" y="0"/>
                </a:moveTo>
                <a:lnTo>
                  <a:pt x="3625132" y="0"/>
                </a:lnTo>
                <a:lnTo>
                  <a:pt x="3625132" y="721308"/>
                </a:lnTo>
                <a:lnTo>
                  <a:pt x="0" y="721308"/>
                </a:lnTo>
                <a:lnTo>
                  <a:pt x="0" y="0"/>
                </a:lnTo>
                <a:close/>
              </a:path>
            </a:pathLst>
          </a:custGeom>
          <a:blipFill>
            <a:blip r:embed="rId3"/>
            <a:stretch>
              <a:fillRect/>
            </a:stretch>
          </a:blipFill>
        </p:spPr>
        <p:txBody>
          <a:bodyPr/>
          <a:lstStyle/>
          <a:p>
            <a:endParaRPr lang="en-US"/>
          </a:p>
        </p:txBody>
      </p:sp>
      <p:sp>
        <p:nvSpPr>
          <p:cNvPr id="24" name="TextBox 24"/>
          <p:cNvSpPr txBox="1"/>
          <p:nvPr/>
        </p:nvSpPr>
        <p:spPr>
          <a:xfrm>
            <a:off x="765848" y="1273643"/>
            <a:ext cx="6866890"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Welcome</a:t>
            </a:r>
          </a:p>
        </p:txBody>
      </p:sp>
      <p:sp>
        <p:nvSpPr>
          <p:cNvPr id="25" name="TextBox 25"/>
          <p:cNvSpPr txBox="1"/>
          <p:nvPr/>
        </p:nvSpPr>
        <p:spPr>
          <a:xfrm>
            <a:off x="765848" y="4596500"/>
            <a:ext cx="7671252" cy="2450158"/>
          </a:xfrm>
          <a:prstGeom prst="rect">
            <a:avLst/>
          </a:prstGeom>
        </p:spPr>
        <p:txBody>
          <a:bodyPr lIns="0" tIns="0" rIns="0" bIns="0" rtlCol="0" anchor="t">
            <a:spAutoFit/>
          </a:bodyPr>
          <a:lstStyle/>
          <a:p>
            <a:pPr algn="l">
              <a:lnSpc>
                <a:spcPts val="6636"/>
              </a:lnSpc>
            </a:pPr>
            <a:r>
              <a:rPr lang="en-US" sz="4199" b="1" dirty="0">
                <a:solidFill>
                  <a:srgbClr val="00205B"/>
                </a:solidFill>
                <a:latin typeface="Poppins Bold"/>
                <a:cs typeface="Poppins Bold"/>
                <a:sym typeface="Arial Bold"/>
              </a:rPr>
              <a:t>Judith W. Spain</a:t>
            </a:r>
          </a:p>
          <a:p>
            <a:pPr algn="l">
              <a:lnSpc>
                <a:spcPts val="6636"/>
              </a:lnSpc>
            </a:pPr>
            <a:r>
              <a:rPr lang="en-US" sz="4199" b="1" dirty="0">
                <a:solidFill>
                  <a:srgbClr val="00205B"/>
                </a:solidFill>
                <a:latin typeface="Poppins Bold"/>
                <a:cs typeface="Poppins Bold"/>
                <a:sym typeface="Arial Bold"/>
              </a:rPr>
              <a:t>J.D., CCEP</a:t>
            </a:r>
          </a:p>
          <a:p>
            <a:pPr marL="0" lvl="0" indent="0" algn="l">
              <a:lnSpc>
                <a:spcPts val="6636"/>
              </a:lnSpc>
            </a:pPr>
            <a:endParaRPr lang="en-US" sz="4200" b="1" spc="-79" dirty="0">
              <a:solidFill>
                <a:srgbClr val="00205B"/>
              </a:solidFill>
              <a:latin typeface="Arial Bold"/>
              <a:ea typeface="Arial Bold"/>
              <a:cs typeface="Arial Bold"/>
              <a:sym typeface="Arial Bold"/>
            </a:endParaRPr>
          </a:p>
        </p:txBody>
      </p:sp>
      <p:sp>
        <p:nvSpPr>
          <p:cNvPr id="26" name="TextBox 26"/>
          <p:cNvSpPr txBox="1"/>
          <p:nvPr/>
        </p:nvSpPr>
        <p:spPr>
          <a:xfrm>
            <a:off x="783177" y="6349376"/>
            <a:ext cx="9436184" cy="1680396"/>
          </a:xfrm>
          <a:prstGeom prst="rect">
            <a:avLst/>
          </a:prstGeom>
        </p:spPr>
        <p:txBody>
          <a:bodyPr wrap="square" lIns="0" tIns="0" rIns="0" bIns="0" rtlCol="0" anchor="t">
            <a:spAutoFit/>
          </a:bodyPr>
          <a:lstStyle/>
          <a:p>
            <a:pPr algn="l">
              <a:lnSpc>
                <a:spcPts val="4480"/>
              </a:lnSpc>
            </a:pPr>
            <a:r>
              <a:rPr lang="en-US" sz="3000" dirty="0">
                <a:solidFill>
                  <a:srgbClr val="00205B"/>
                </a:solidFill>
                <a:latin typeface="Poppins"/>
                <a:cs typeface="Poppins"/>
                <a:sym typeface="Arial"/>
              </a:rPr>
              <a:t>Compliance Collaborative Program Consultant </a:t>
            </a:r>
          </a:p>
          <a:p>
            <a:pPr algn="l">
              <a:lnSpc>
                <a:spcPts val="4480"/>
              </a:lnSpc>
            </a:pPr>
            <a:r>
              <a:rPr lang="en-US" sz="3000" dirty="0">
                <a:solidFill>
                  <a:srgbClr val="00205B"/>
                </a:solidFill>
                <a:latin typeface="Poppins"/>
                <a:cs typeface="Poppins"/>
                <a:sym typeface="Arial"/>
              </a:rPr>
              <a:t>Georgia Independent College Association</a:t>
            </a:r>
          </a:p>
          <a:p>
            <a:pPr algn="l">
              <a:lnSpc>
                <a:spcPts val="4480"/>
              </a:lnSpc>
              <a:spcBef>
                <a:spcPct val="0"/>
              </a:spcBef>
            </a:pPr>
            <a:endParaRPr lang="en-US" sz="3200" dirty="0">
              <a:solidFill>
                <a:srgbClr val="00205B"/>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3664595"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No Gag Order</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5156874"/>
            <a:ext cx="13681100" cy="361886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“Recipient must [n]Not restrict the ability of either party to discuss the allegation under investigation or to gather and present relevant evidence.”</a:t>
            </a:r>
          </a:p>
          <a:p>
            <a:pPr algn="l">
              <a:lnSpc>
                <a:spcPts val="4759"/>
              </a:lnSpc>
              <a:spcBef>
                <a:spcPct val="0"/>
              </a:spcBef>
            </a:pPr>
            <a:r>
              <a:rPr lang="en-US" sz="3399">
                <a:solidFill>
                  <a:srgbClr val="00205B"/>
                </a:solidFill>
                <a:latin typeface="Poppins"/>
                <a:ea typeface="Poppins"/>
                <a:cs typeface="Poppins"/>
                <a:sym typeface="Poppins"/>
              </a:rPr>
              <a:t>•Sec. 106.45(b)(5)(iii)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10759232" cy="750570"/>
          </a:xfrm>
          <a:prstGeom prst="rect">
            <a:avLst/>
          </a:prstGeom>
        </p:spPr>
        <p:txBody>
          <a:bodyPr lIns="0" tIns="0" rIns="0" bIns="0" rtlCol="0" anchor="t">
            <a:spAutoFit/>
          </a:bodyPr>
          <a:lstStyle/>
          <a:p>
            <a:pPr algn="just">
              <a:lnSpc>
                <a:spcPts val="5880"/>
              </a:lnSpc>
              <a:spcBef>
                <a:spcPct val="0"/>
              </a:spcBef>
            </a:pPr>
            <a:r>
              <a:rPr lang="en-US" sz="4200" b="1">
                <a:solidFill>
                  <a:srgbClr val="00205B"/>
                </a:solidFill>
                <a:latin typeface="Poppins Bold"/>
                <a:ea typeface="Poppins Bold"/>
                <a:cs typeface="Poppins Bold"/>
                <a:sym typeface="Poppins Bold"/>
              </a:rPr>
              <a:t>Rights of Complainant and Respondent</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4972050"/>
            <a:ext cx="14954886" cy="5489448"/>
          </a:xfrm>
          <a:prstGeom prst="rect">
            <a:avLst/>
          </a:prstGeom>
        </p:spPr>
        <p:txBody>
          <a:bodyPr lIns="0" tIns="0" rIns="0" bIns="0" rtlCol="0" anchor="t">
            <a:spAutoFit/>
          </a:bodyPr>
          <a:lstStyle/>
          <a:p>
            <a:pPr algn="l">
              <a:lnSpc>
                <a:spcPts val="5405"/>
              </a:lnSpc>
            </a:pPr>
            <a:r>
              <a:rPr lang="en-US" sz="3399">
                <a:solidFill>
                  <a:srgbClr val="00205B"/>
                </a:solidFill>
                <a:latin typeface="Poppins"/>
                <a:ea typeface="Poppins"/>
                <a:cs typeface="Poppins"/>
                <a:sym typeface="Poppins"/>
              </a:rPr>
              <a:t>•Notice of the allegations of sexual harassment potentially constituting sexual harassment as defined in § 106.30, including sufficient details known at the time and with sufficient time to prepare a response before any initial interview. </a:t>
            </a:r>
          </a:p>
          <a:p>
            <a:pPr algn="l">
              <a:lnSpc>
                <a:spcPts val="5405"/>
              </a:lnSpc>
            </a:pPr>
            <a:r>
              <a:rPr lang="en-US" sz="3399">
                <a:solidFill>
                  <a:srgbClr val="00205B"/>
                </a:solidFill>
                <a:latin typeface="Poppins"/>
                <a:ea typeface="Poppins"/>
                <a:cs typeface="Poppins"/>
                <a:sym typeface="Poppins"/>
              </a:rPr>
              <a:t>•Inform have right to advisor</a:t>
            </a:r>
          </a:p>
          <a:p>
            <a:pPr algn="l">
              <a:lnSpc>
                <a:spcPts val="5405"/>
              </a:lnSpc>
            </a:pPr>
            <a:r>
              <a:rPr lang="en-US" sz="3399">
                <a:solidFill>
                  <a:srgbClr val="00205B"/>
                </a:solidFill>
                <a:latin typeface="Poppins"/>
                <a:ea typeface="Poppins"/>
                <a:cs typeface="Poppins"/>
                <a:sym typeface="Poppins"/>
              </a:rPr>
              <a:t>•May inspect and review evidence</a:t>
            </a:r>
          </a:p>
          <a:p>
            <a:pPr algn="l">
              <a:lnSpc>
                <a:spcPts val="5405"/>
              </a:lnSpc>
            </a:pPr>
            <a:r>
              <a:rPr lang="en-US" sz="3399">
                <a:solidFill>
                  <a:srgbClr val="00205B"/>
                </a:solidFill>
                <a:latin typeface="Poppins"/>
                <a:ea typeface="Poppins"/>
                <a:cs typeface="Poppins"/>
                <a:sym typeface="Poppins"/>
              </a:rPr>
              <a:t>•Inform that could be subject to Code of Conduct if false statements</a:t>
            </a:r>
          </a:p>
          <a:p>
            <a:pPr algn="l">
              <a:lnSpc>
                <a:spcPts val="5405"/>
              </a:lnSpc>
            </a:pPr>
            <a:endParaRPr lang="en-US" sz="3399">
              <a:solidFill>
                <a:srgbClr val="00205B"/>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 name="Group 2"/>
          <p:cNvGrpSpPr/>
          <p:nvPr/>
        </p:nvGrpSpPr>
        <p:grpSpPr>
          <a:xfrm>
            <a:off x="-5198104" y="-1968163"/>
            <a:ext cx="7573225" cy="6508240"/>
            <a:chOff x="0" y="0"/>
            <a:chExt cx="812800" cy="698500"/>
          </a:xfrm>
        </p:grpSpPr>
        <p:sp>
          <p:nvSpPr>
            <p:cNvPr id="3" name="Freeform 3"/>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4" name="TextBox 4"/>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488400" y="-1309297"/>
            <a:ext cx="6172867" cy="5304807"/>
            <a:chOff x="0" y="0"/>
            <a:chExt cx="812800" cy="698500"/>
          </a:xfrm>
        </p:grpSpPr>
        <p:sp>
          <p:nvSpPr>
            <p:cNvPr id="6" name="Freeform 6"/>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0800000">
            <a:off x="-930682" y="-1548695"/>
            <a:ext cx="3715747" cy="4323778"/>
            <a:chOff x="0" y="0"/>
            <a:chExt cx="698500" cy="812800"/>
          </a:xfrm>
        </p:grpSpPr>
        <p:sp>
          <p:nvSpPr>
            <p:cNvPr id="9" name="Freeform 9"/>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0" name="TextBox 10"/>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1" name="TextBox 11"/>
          <p:cNvSpPr txBox="1"/>
          <p:nvPr/>
        </p:nvSpPr>
        <p:spPr>
          <a:xfrm>
            <a:off x="2650703" y="1371682"/>
            <a:ext cx="10281136" cy="1205865"/>
          </a:xfrm>
          <a:prstGeom prst="rect">
            <a:avLst/>
          </a:prstGeom>
        </p:spPr>
        <p:txBody>
          <a:bodyPr lIns="0" tIns="0" rIns="0" bIns="0" rtlCol="0" anchor="t">
            <a:spAutoFit/>
          </a:bodyPr>
          <a:lstStyle/>
          <a:p>
            <a:pPr marL="0" lvl="0" indent="0" algn="ctr">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12" name="TextBox 12"/>
          <p:cNvSpPr txBox="1"/>
          <p:nvPr/>
        </p:nvSpPr>
        <p:spPr>
          <a:xfrm>
            <a:off x="3346906" y="3881210"/>
            <a:ext cx="14483894" cy="718274"/>
          </a:xfrm>
          <a:prstGeom prst="rect">
            <a:avLst/>
          </a:prstGeom>
        </p:spPr>
        <p:txBody>
          <a:bodyPr wrap="square" lIns="0" tIns="0" rIns="0" bIns="0" rtlCol="0" anchor="t">
            <a:spAutoFit/>
          </a:bodyPr>
          <a:lstStyle/>
          <a:p>
            <a:pPr algn="just">
              <a:lnSpc>
                <a:spcPts val="5880"/>
              </a:lnSpc>
              <a:spcBef>
                <a:spcPct val="0"/>
              </a:spcBef>
            </a:pPr>
            <a:r>
              <a:rPr lang="en-US" sz="4200" b="1" dirty="0">
                <a:solidFill>
                  <a:srgbClr val="00205B"/>
                </a:solidFill>
                <a:latin typeface="Poppins Bold"/>
                <a:ea typeface="Poppins Bold"/>
                <a:cs typeface="Poppins Bold"/>
                <a:sym typeface="Poppins Bold"/>
              </a:rPr>
              <a:t>Rights of Complainant and Respondent (cont.)</a:t>
            </a:r>
          </a:p>
        </p:txBody>
      </p:sp>
      <p:sp>
        <p:nvSpPr>
          <p:cNvPr id="13" name="Freeform 13"/>
          <p:cNvSpPr/>
          <p:nvPr/>
        </p:nvSpPr>
        <p:spPr>
          <a:xfrm>
            <a:off x="2518379" y="410075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TextBox 14"/>
          <p:cNvSpPr txBox="1"/>
          <p:nvPr/>
        </p:nvSpPr>
        <p:spPr>
          <a:xfrm>
            <a:off x="2518379" y="4972050"/>
            <a:ext cx="14954886" cy="4117848"/>
          </a:xfrm>
          <a:prstGeom prst="rect">
            <a:avLst/>
          </a:prstGeom>
        </p:spPr>
        <p:txBody>
          <a:bodyPr lIns="0" tIns="0" rIns="0" bIns="0" rtlCol="0" anchor="t">
            <a:spAutoFit/>
          </a:bodyPr>
          <a:lstStyle/>
          <a:p>
            <a:pPr algn="l">
              <a:lnSpc>
                <a:spcPts val="5405"/>
              </a:lnSpc>
            </a:pPr>
            <a:r>
              <a:rPr lang="en-US" sz="3399">
                <a:solidFill>
                  <a:srgbClr val="00205B"/>
                </a:solidFill>
                <a:latin typeface="Poppins"/>
                <a:ea typeface="Poppins"/>
                <a:cs typeface="Poppins"/>
                <a:sym typeface="Poppins"/>
              </a:rPr>
              <a:t>•Written notice of any meetings, hearings, etc. with sufficient time to prepare </a:t>
            </a:r>
          </a:p>
          <a:p>
            <a:pPr algn="l">
              <a:lnSpc>
                <a:spcPts val="5405"/>
              </a:lnSpc>
            </a:pPr>
            <a:r>
              <a:rPr lang="en-US" sz="3399">
                <a:solidFill>
                  <a:srgbClr val="00205B"/>
                </a:solidFill>
                <a:latin typeface="Poppins"/>
                <a:ea typeface="Poppins"/>
                <a:cs typeface="Poppins"/>
                <a:sym typeface="Poppins"/>
              </a:rPr>
              <a:t>•Requirement to supplement if additional allegations.</a:t>
            </a:r>
          </a:p>
          <a:p>
            <a:pPr algn="l">
              <a:lnSpc>
                <a:spcPts val="5405"/>
              </a:lnSpc>
            </a:pPr>
            <a:r>
              <a:rPr lang="en-US" sz="3399">
                <a:solidFill>
                  <a:srgbClr val="00205B"/>
                </a:solidFill>
                <a:latin typeface="Poppins"/>
                <a:ea typeface="Poppins"/>
                <a:cs typeface="Poppins"/>
                <a:sym typeface="Poppins"/>
              </a:rPr>
              <a:t>•Sec. 106.45(b)(5)(v) ; Sec. 106.45(b)(2)(ii); Sec. 106.45(b)(2)(B) </a:t>
            </a:r>
          </a:p>
          <a:p>
            <a:pPr algn="l">
              <a:lnSpc>
                <a:spcPts val="5405"/>
              </a:lnSpc>
            </a:pPr>
            <a:endParaRPr lang="en-US" sz="3399">
              <a:solidFill>
                <a:srgbClr val="00205B"/>
              </a:solidFill>
              <a:latin typeface="Poppins"/>
              <a:ea typeface="Poppins"/>
              <a:cs typeface="Poppins"/>
              <a:sym typeface="Poppins"/>
            </a:endParaRPr>
          </a:p>
          <a:p>
            <a:pPr algn="l">
              <a:lnSpc>
                <a:spcPts val="5405"/>
              </a:lnSpc>
            </a:pPr>
            <a:endParaRPr lang="en-US" sz="3399">
              <a:solidFill>
                <a:srgbClr val="00205B"/>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2008794" y="3668994"/>
            <a:ext cx="9412337" cy="901700"/>
          </a:xfrm>
          <a:prstGeom prst="rect">
            <a:avLst/>
          </a:prstGeom>
        </p:spPr>
        <p:txBody>
          <a:bodyPr lIns="0" tIns="0" rIns="0" bIns="0" rtlCol="0" anchor="t">
            <a:spAutoFit/>
          </a:bodyPr>
          <a:lstStyle/>
          <a:p>
            <a:pPr algn="ctr">
              <a:lnSpc>
                <a:spcPts val="7000"/>
              </a:lnSpc>
              <a:spcBef>
                <a:spcPct val="0"/>
              </a:spcBef>
            </a:pPr>
            <a:r>
              <a:rPr lang="en-US" sz="5000" b="1">
                <a:solidFill>
                  <a:srgbClr val="00205B"/>
                </a:solidFill>
                <a:latin typeface="Poppins Bold"/>
                <a:ea typeface="Poppins Bold"/>
                <a:cs typeface="Poppins Bold"/>
                <a:sym typeface="Poppins Bold"/>
              </a:rPr>
              <a:t>Inspect and Review Evidence</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5419090"/>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“Provide both parties an equal opportunity to inspect and review any evidence obtained as part of the investigation that is directly related to the allegations raised in a formal complaint, including the evidence upon which the recipient does not intend to rely in reaching a determination regarding responsibility and inculpatory or exculpatory evidence whether obtained from a party or other source.”</a:t>
            </a:r>
          </a:p>
          <a:p>
            <a:pPr algn="l">
              <a:lnSpc>
                <a:spcPts val="4759"/>
              </a:lnSpc>
              <a:spcBef>
                <a:spcPct val="0"/>
              </a:spcBef>
            </a:pPr>
            <a:r>
              <a:rPr lang="en-US" sz="3399">
                <a:solidFill>
                  <a:srgbClr val="00205B"/>
                </a:solidFill>
                <a:latin typeface="Poppins"/>
                <a:ea typeface="Poppins"/>
                <a:cs typeface="Poppins"/>
                <a:sym typeface="Poppins"/>
              </a:rPr>
              <a:t>•Sec. 106.45 (b)(3)(vi)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1984012" y="3638377"/>
            <a:ext cx="7404165" cy="901700"/>
          </a:xfrm>
          <a:prstGeom prst="rect">
            <a:avLst/>
          </a:prstGeom>
        </p:spPr>
        <p:txBody>
          <a:bodyPr lIns="0" tIns="0" rIns="0" bIns="0" rtlCol="0" anchor="t">
            <a:spAutoFit/>
          </a:bodyPr>
          <a:lstStyle/>
          <a:p>
            <a:pPr algn="l">
              <a:lnSpc>
                <a:spcPts val="7000"/>
              </a:lnSpc>
              <a:spcBef>
                <a:spcPct val="0"/>
              </a:spcBef>
            </a:pPr>
            <a:r>
              <a:rPr lang="en-US" sz="5000" b="1">
                <a:solidFill>
                  <a:srgbClr val="00205B"/>
                </a:solidFill>
                <a:latin typeface="Poppins Bold"/>
                <a:ea typeface="Poppins Bold"/>
                <a:cs typeface="Poppins Bold"/>
                <a:sym typeface="Poppins Bold"/>
              </a:rPr>
              <a:t>Preliminary Report</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481901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“Prior to completion of the investigative report, the recipient must send to each party and the party’s advisor, if any, the evidence subject to inspection and review in an electronic format or a hard copy, and the parties must have at least 10 days to submit a written response, which the investigator will consider prior to completion of the investigative report.” </a:t>
            </a:r>
          </a:p>
          <a:p>
            <a:pPr algn="l">
              <a:lnSpc>
                <a:spcPts val="4759"/>
              </a:lnSpc>
              <a:spcBef>
                <a:spcPct val="0"/>
              </a:spcBef>
            </a:pPr>
            <a:r>
              <a:rPr lang="en-US" sz="3399">
                <a:solidFill>
                  <a:srgbClr val="00205B"/>
                </a:solidFill>
                <a:latin typeface="Poppins"/>
                <a:ea typeface="Poppins"/>
                <a:cs typeface="Poppins"/>
                <a:sym typeface="Poppins"/>
              </a:rPr>
              <a:t>•Sec. 106.45 (b)(3)(vi)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1984012" y="3638377"/>
            <a:ext cx="7404165" cy="901700"/>
          </a:xfrm>
          <a:prstGeom prst="rect">
            <a:avLst/>
          </a:prstGeom>
        </p:spPr>
        <p:txBody>
          <a:bodyPr lIns="0" tIns="0" rIns="0" bIns="0" rtlCol="0" anchor="t">
            <a:spAutoFit/>
          </a:bodyPr>
          <a:lstStyle/>
          <a:p>
            <a:pPr algn="l">
              <a:lnSpc>
                <a:spcPts val="7000"/>
              </a:lnSpc>
              <a:spcBef>
                <a:spcPct val="0"/>
              </a:spcBef>
            </a:pPr>
            <a:r>
              <a:rPr lang="en-US" sz="5000" b="1">
                <a:solidFill>
                  <a:srgbClr val="00205B"/>
                </a:solidFill>
                <a:latin typeface="Poppins Bold"/>
                <a:ea typeface="Poppins Bold"/>
                <a:cs typeface="Poppins Bold"/>
                <a:sym typeface="Poppins Bold"/>
              </a:rPr>
              <a:t>Investigation Report</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4819015"/>
          </a:xfrm>
          <a:prstGeom prst="rect">
            <a:avLst/>
          </a:prstGeom>
        </p:spPr>
        <p:txBody>
          <a:bodyPr lIns="0" tIns="0" rIns="0" bIns="0" rtlCol="0" anchor="t">
            <a:spAutoFit/>
          </a:bodyPr>
          <a:lstStyle/>
          <a:p>
            <a:pPr algn="l">
              <a:lnSpc>
                <a:spcPts val="4759"/>
              </a:lnSpc>
              <a:spcBef>
                <a:spcPct val="0"/>
              </a:spcBef>
            </a:pPr>
            <a:r>
              <a:rPr lang="en-US" sz="3399" dirty="0">
                <a:solidFill>
                  <a:srgbClr val="00205B"/>
                </a:solidFill>
                <a:latin typeface="Poppins"/>
                <a:ea typeface="Poppins"/>
                <a:cs typeface="Poppins"/>
                <a:sym typeface="Poppins"/>
              </a:rPr>
              <a:t>“Create an investigative report that fairly summarizes relevant evidence and, at least 10 days prior to a hearing or other time of determination regarding responsibility, send to each party and the party’s advisor, if any, the investigative report in an electronic format or a hard copy, for their review and written response.”</a:t>
            </a:r>
          </a:p>
          <a:p>
            <a:pPr algn="l">
              <a:lnSpc>
                <a:spcPts val="4759"/>
              </a:lnSpc>
              <a:spcBef>
                <a:spcPct val="0"/>
              </a:spcBef>
            </a:pPr>
            <a:r>
              <a:rPr lang="en-US" sz="3399" dirty="0">
                <a:solidFill>
                  <a:srgbClr val="00205B"/>
                </a:solidFill>
                <a:latin typeface="Poppins"/>
                <a:ea typeface="Poppins"/>
                <a:cs typeface="Poppins"/>
                <a:sym typeface="Poppins"/>
              </a:rPr>
              <a:t>•Sec. 106.45 (b)(3)(vii) </a:t>
            </a: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2"/>
          <p:cNvSpPr txBox="1"/>
          <p:nvPr/>
        </p:nvSpPr>
        <p:spPr>
          <a:xfrm>
            <a:off x="1288251" y="1783156"/>
            <a:ext cx="10281136"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Investigative Process</a:t>
            </a:r>
          </a:p>
        </p:txBody>
      </p:sp>
      <p:sp>
        <p:nvSpPr>
          <p:cNvPr id="3" name="TextBox 3"/>
          <p:cNvSpPr txBox="1"/>
          <p:nvPr/>
        </p:nvSpPr>
        <p:spPr>
          <a:xfrm>
            <a:off x="1984012" y="3638377"/>
            <a:ext cx="9193915" cy="901700"/>
          </a:xfrm>
          <a:prstGeom prst="rect">
            <a:avLst/>
          </a:prstGeom>
        </p:spPr>
        <p:txBody>
          <a:bodyPr lIns="0" tIns="0" rIns="0" bIns="0" rtlCol="0" anchor="t">
            <a:spAutoFit/>
          </a:bodyPr>
          <a:lstStyle/>
          <a:p>
            <a:pPr algn="l">
              <a:lnSpc>
                <a:spcPts val="7000"/>
              </a:lnSpc>
              <a:spcBef>
                <a:spcPct val="0"/>
              </a:spcBef>
            </a:pPr>
            <a:r>
              <a:rPr lang="en-US" sz="5000" b="1">
                <a:solidFill>
                  <a:srgbClr val="00205B"/>
                </a:solidFill>
                <a:latin typeface="Poppins Bold"/>
                <a:ea typeface="Poppins Bold"/>
                <a:cs typeface="Poppins Bold"/>
                <a:sym typeface="Poppins Bold"/>
              </a:rPr>
              <a:t>Non-Disclosure Agreement</a:t>
            </a:r>
          </a:p>
        </p:txBody>
      </p:sp>
      <p:sp>
        <p:nvSpPr>
          <p:cNvPr id="4" name="Freeform 4"/>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p:nvPr/>
        </p:nvGrpSpPr>
        <p:grpSpPr>
          <a:xfrm>
            <a:off x="15847548" y="-1968163"/>
            <a:ext cx="7573225" cy="6508240"/>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6557252" y="-1309297"/>
            <a:ext cx="6172867" cy="5304807"/>
            <a:chOff x="0" y="0"/>
            <a:chExt cx="812800" cy="698500"/>
          </a:xfrm>
        </p:grpSpPr>
        <p:sp>
          <p:nvSpPr>
            <p:cNvPr id="9" name="Freeform 9"/>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0800000">
            <a:off x="15401426" y="-1548695"/>
            <a:ext cx="3715747" cy="4323778"/>
            <a:chOff x="0" y="0"/>
            <a:chExt cx="698500" cy="812800"/>
          </a:xfrm>
        </p:grpSpPr>
        <p:sp>
          <p:nvSpPr>
            <p:cNvPr id="12" name="Freeform 12"/>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p:cNvSpPr txBox="1"/>
          <p:nvPr/>
        </p:nvSpPr>
        <p:spPr>
          <a:xfrm>
            <a:off x="1288251" y="4867910"/>
            <a:ext cx="16199854" cy="6019165"/>
          </a:xfrm>
          <a:prstGeom prst="rect">
            <a:avLst/>
          </a:prstGeom>
        </p:spPr>
        <p:txBody>
          <a:bodyPr lIns="0" tIns="0" rIns="0" bIns="0" rtlCol="0" anchor="t">
            <a:spAutoFit/>
          </a:bodyPr>
          <a:lstStyle/>
          <a:p>
            <a:pPr algn="l">
              <a:lnSpc>
                <a:spcPts val="4759"/>
              </a:lnSpc>
              <a:spcBef>
                <a:spcPct val="0"/>
              </a:spcBef>
            </a:pPr>
            <a:r>
              <a:rPr lang="en-US" sz="3399">
                <a:solidFill>
                  <a:srgbClr val="00205B"/>
                </a:solidFill>
                <a:latin typeface="Poppins"/>
                <a:ea typeface="Poppins"/>
                <a:cs typeface="Poppins"/>
                <a:sym typeface="Poppins"/>
              </a:rPr>
              <a:t>“NDAs Permitted: [R]ecipients may impose on the parties and party advisors restrictions or require a non-disclosure agreement not to disseminate any of the evidence subject to inspection and review. “</a:t>
            </a:r>
          </a:p>
          <a:p>
            <a:pPr algn="l">
              <a:lnSpc>
                <a:spcPts val="4759"/>
              </a:lnSpc>
              <a:spcBef>
                <a:spcPct val="0"/>
              </a:spcBef>
            </a:pPr>
            <a:r>
              <a:rPr lang="en-US" sz="3399">
                <a:solidFill>
                  <a:srgbClr val="00205B"/>
                </a:solidFill>
                <a:latin typeface="Poppins"/>
                <a:ea typeface="Poppins"/>
                <a:cs typeface="Poppins"/>
                <a:sym typeface="Poppins"/>
              </a:rPr>
              <a:t>•Title IX Reg; Pages 1019, 1449, 1483 , 1496 (May 6, 2020 DoE website)</a:t>
            </a:r>
          </a:p>
          <a:p>
            <a:pPr algn="l">
              <a:lnSpc>
                <a:spcPts val="4759"/>
              </a:lnSpc>
              <a:spcBef>
                <a:spcPct val="0"/>
              </a:spcBef>
            </a:pPr>
            <a:r>
              <a:rPr lang="en-US" sz="3399">
                <a:solidFill>
                  <a:srgbClr val="00205B"/>
                </a:solidFill>
                <a:latin typeface="Poppins"/>
                <a:ea typeface="Poppins"/>
                <a:cs typeface="Poppins"/>
                <a:sym typeface="Poppins"/>
              </a:rPr>
              <a:t>• 85 Fed. Reg 30026, 30435 (May 19, 2020) </a:t>
            </a:r>
          </a:p>
          <a:p>
            <a:pPr algn="l">
              <a:lnSpc>
                <a:spcPts val="4759"/>
              </a:lnSpc>
              <a:spcBef>
                <a:spcPct val="0"/>
              </a:spcBef>
            </a:pPr>
            <a:r>
              <a:rPr lang="en-US" sz="3399">
                <a:solidFill>
                  <a:srgbClr val="00205B"/>
                </a:solidFill>
                <a:latin typeface="Poppins"/>
                <a:ea typeface="Poppins"/>
                <a:cs typeface="Poppins"/>
                <a:sym typeface="Poppins"/>
              </a:rPr>
              <a:t> </a:t>
            </a: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a:p>
            <a:pPr algn="l">
              <a:lnSpc>
                <a:spcPts val="4759"/>
              </a:lnSpc>
              <a:spcBef>
                <a:spcPct val="0"/>
              </a:spcBef>
            </a:pPr>
            <a:endParaRPr lang="en-US" sz="3399">
              <a:solidFill>
                <a:srgbClr val="00205B"/>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FA3332F3-EE90-CF28-9005-AF8E761B328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EFDD170-0268-B315-AD9F-E58E37153EAA}"/>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Live Hearing </a:t>
            </a:r>
          </a:p>
        </p:txBody>
      </p:sp>
      <p:sp>
        <p:nvSpPr>
          <p:cNvPr id="3" name="TextBox 3">
            <a:extLst>
              <a:ext uri="{FF2B5EF4-FFF2-40B4-BE49-F238E27FC236}">
                <a16:creationId xmlns:a16="http://schemas.microsoft.com/office/drawing/2014/main" id="{2A608F64-9B75-6681-0832-AA9AF6548477}"/>
              </a:ext>
            </a:extLst>
          </p:cNvPr>
          <p:cNvSpPr txBox="1"/>
          <p:nvPr/>
        </p:nvSpPr>
        <p:spPr>
          <a:xfrm>
            <a:off x="1984012" y="3638377"/>
            <a:ext cx="9193915" cy="852798"/>
          </a:xfrm>
          <a:prstGeom prst="rect">
            <a:avLst/>
          </a:prstGeom>
        </p:spPr>
        <p:txBody>
          <a:bodyPr lIns="0" tIns="0" rIns="0" bIns="0" rtlCol="0" anchor="t">
            <a:spAutoFit/>
          </a:bodyPr>
          <a:lstStyle/>
          <a:p>
            <a:pPr algn="l">
              <a:lnSpc>
                <a:spcPts val="7000"/>
              </a:lnSpc>
              <a:spcBef>
                <a:spcPct val="0"/>
              </a:spcBef>
            </a:pPr>
            <a:r>
              <a:rPr lang="en-US" sz="5000" b="1" dirty="0">
                <a:solidFill>
                  <a:srgbClr val="00205B"/>
                </a:solidFill>
                <a:latin typeface="Poppins Bold"/>
                <a:ea typeface="Poppins Bold"/>
                <a:cs typeface="Poppins Bold"/>
                <a:sym typeface="Poppins Bold"/>
              </a:rPr>
              <a:t>Role of Decisionmakers </a:t>
            </a:r>
          </a:p>
        </p:txBody>
      </p:sp>
      <p:sp>
        <p:nvSpPr>
          <p:cNvPr id="4" name="Freeform 4">
            <a:extLst>
              <a:ext uri="{FF2B5EF4-FFF2-40B4-BE49-F238E27FC236}">
                <a16:creationId xmlns:a16="http://schemas.microsoft.com/office/drawing/2014/main" id="{F6C9A236-5B15-645B-CE62-B2F1000A5E61}"/>
              </a:ext>
            </a:extLst>
          </p:cNvPr>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610CD418-ADB1-438E-CD60-BAEEAFDCC932}"/>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6740C657-AB91-6985-8A0B-0C7AF3052661}"/>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A673D693-CDF2-CB9F-AE80-276BD4956AA0}"/>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C7D375B6-B04B-A27F-90AA-68133041D396}"/>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39CE070E-CFD8-5E35-9035-3F46FBBA6FCB}"/>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890BC926-5FF7-B95A-AB05-9967E6242D61}"/>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09963112-1301-DE6D-DE0C-AC5EDC3552CC}"/>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AFF11736-DD20-E8C4-BE61-26E163301AEB}"/>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47670DE2-C0E4-C707-B14A-B8E4BDC27B35}"/>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1B04F6BA-70BC-0251-D772-BB60F6D08292}"/>
              </a:ext>
            </a:extLst>
          </p:cNvPr>
          <p:cNvSpPr txBox="1"/>
          <p:nvPr/>
        </p:nvSpPr>
        <p:spPr>
          <a:xfrm>
            <a:off x="1288251" y="4867910"/>
            <a:ext cx="16199854" cy="7970323"/>
          </a:xfrm>
          <a:prstGeom prst="rect">
            <a:avLst/>
          </a:prstGeom>
        </p:spPr>
        <p:txBody>
          <a:bodyPr lIns="0" tIns="0" rIns="0" bIns="0" rtlCol="0" anchor="t">
            <a:spAutoFit/>
          </a:bodyPr>
          <a:lstStyle/>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Parties are physically present.</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Advisors for both the Complainant and Respondent are present and conduct cross-examination.</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Rulings are made by the Decisionmakers.  </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Certain questions are excluded (hearsay, rape shield protection, medical records, and privileged communications). </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Investigators typically testify/review their Investigative Report.</a:t>
            </a:r>
          </a:p>
          <a:p>
            <a:pPr marL="457200" indent="-457200" algn="l">
              <a:lnSpc>
                <a:spcPts val="4759"/>
              </a:lnSpc>
              <a:spcBef>
                <a:spcPct val="0"/>
              </a:spcBef>
              <a:buFont typeface="Arial" panose="020B0604020202020204" pitchFamily="34" charset="0"/>
              <a:buChar char="•"/>
            </a:pPr>
            <a:r>
              <a:rPr lang="en-US" sz="3399" dirty="0">
                <a:solidFill>
                  <a:srgbClr val="00205B"/>
                </a:solidFill>
                <a:latin typeface="Poppins"/>
                <a:ea typeface="Poppins"/>
                <a:cs typeface="Poppins"/>
                <a:sym typeface="Poppins"/>
              </a:rPr>
              <a:t>Decisionmakers render the decision and sanctions.</a:t>
            </a: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1510703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8E074919-A57F-4E14-DB94-335962FD7F6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EC0D0E9-84DE-6187-092E-D1D178B556AC}"/>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Appeal  </a:t>
            </a:r>
          </a:p>
        </p:txBody>
      </p:sp>
      <p:sp>
        <p:nvSpPr>
          <p:cNvPr id="3" name="TextBox 3">
            <a:extLst>
              <a:ext uri="{FF2B5EF4-FFF2-40B4-BE49-F238E27FC236}">
                <a16:creationId xmlns:a16="http://schemas.microsoft.com/office/drawing/2014/main" id="{37C54DDA-ACEB-DDAC-60D6-451340E214A3}"/>
              </a:ext>
            </a:extLst>
          </p:cNvPr>
          <p:cNvSpPr txBox="1"/>
          <p:nvPr/>
        </p:nvSpPr>
        <p:spPr>
          <a:xfrm>
            <a:off x="2025706" y="3006963"/>
            <a:ext cx="9193915" cy="852798"/>
          </a:xfrm>
          <a:prstGeom prst="rect">
            <a:avLst/>
          </a:prstGeom>
        </p:spPr>
        <p:txBody>
          <a:bodyPr lIns="0" tIns="0" rIns="0" bIns="0" rtlCol="0" anchor="t">
            <a:spAutoFit/>
          </a:bodyPr>
          <a:lstStyle/>
          <a:p>
            <a:pPr algn="l">
              <a:lnSpc>
                <a:spcPts val="7000"/>
              </a:lnSpc>
              <a:spcBef>
                <a:spcPct val="0"/>
              </a:spcBef>
            </a:pPr>
            <a:r>
              <a:rPr lang="en-US" sz="5000" b="1" dirty="0">
                <a:solidFill>
                  <a:srgbClr val="00205B"/>
                </a:solidFill>
                <a:latin typeface="Poppins Bold"/>
                <a:ea typeface="Poppins Bold"/>
                <a:cs typeface="Poppins Bold"/>
                <a:sym typeface="Poppins Bold"/>
              </a:rPr>
              <a:t>Grounds for Appeal </a:t>
            </a:r>
          </a:p>
        </p:txBody>
      </p:sp>
      <p:sp>
        <p:nvSpPr>
          <p:cNvPr id="4" name="Freeform 4">
            <a:extLst>
              <a:ext uri="{FF2B5EF4-FFF2-40B4-BE49-F238E27FC236}">
                <a16:creationId xmlns:a16="http://schemas.microsoft.com/office/drawing/2014/main" id="{7A3E425D-087F-59B9-69CE-520DEFB84ACC}"/>
              </a:ext>
            </a:extLst>
          </p:cNvPr>
          <p:cNvSpPr/>
          <p:nvPr/>
        </p:nvSpPr>
        <p:spPr>
          <a:xfrm>
            <a:off x="1306312" y="322834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043A2376-75EA-C2B2-BBDF-9B27CF9A3A3D}"/>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E1A45E30-C707-7595-1C10-73347D8865E9}"/>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786B5FDC-D134-A13D-B069-847E15213427}"/>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160AA6AE-860C-AB71-0D5B-7E75738EF3DD}"/>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6A6D6353-6F61-814D-A0B9-3F9AB16152D5}"/>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079E9F4F-82E6-28AB-2B46-264967C6EE56}"/>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2A1BC7B7-87F3-B30A-C579-3840C78B3A6A}"/>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E7B8A9FB-6602-E86E-8E68-B8FE6533829E}"/>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C97FE2EF-B749-69B9-BB4D-7C11F26F0FFB}"/>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D4CA5A34-93D7-E48A-0C25-7E80F1C4C2A8}"/>
              </a:ext>
            </a:extLst>
          </p:cNvPr>
          <p:cNvSpPr txBox="1"/>
          <p:nvPr/>
        </p:nvSpPr>
        <p:spPr>
          <a:xfrm>
            <a:off x="1198243" y="3936325"/>
            <a:ext cx="16199854" cy="8278100"/>
          </a:xfrm>
          <a:prstGeom prst="rect">
            <a:avLst/>
          </a:prstGeom>
        </p:spPr>
        <p:txBody>
          <a:bodyPr lIns="0" tIns="0" rIns="0" bIns="0" rtlCol="0" anchor="t">
            <a:spAutoFit/>
          </a:bodyPr>
          <a:lstStyle/>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New evidence that was not reasonably available at the time of the determination regarding responsibility or dismissal was made, that could affect the outcome of the matter; </a:t>
            </a:r>
          </a:p>
          <a:p>
            <a:pPr marL="457200" lvl="0" indent="-457200" fontAlgn="base">
              <a:buFont typeface="Arial" panose="020B0604020202020204" pitchFamily="34" charset="0"/>
              <a:buChar char="•"/>
            </a:pPr>
            <a:endParaRPr lang="en-US" sz="3400" dirty="0">
              <a:latin typeface="Poppins" panose="00000500000000000000" pitchFamily="2" charset="0"/>
              <a:cs typeface="Poppins" panose="00000500000000000000" pitchFamily="2" charset="0"/>
            </a:endParaRPr>
          </a:p>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Procedural irregularity that affected the outcome of the matter; or </a:t>
            </a:r>
          </a:p>
          <a:p>
            <a:pPr lvl="0" fontAlgn="base"/>
            <a:endParaRPr lang="en-US" sz="3400" dirty="0">
              <a:latin typeface="Poppins" panose="00000500000000000000" pitchFamily="2" charset="0"/>
              <a:cs typeface="Poppins" panose="00000500000000000000" pitchFamily="2" charset="0"/>
            </a:endParaRPr>
          </a:p>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The Title IX Coordinator, investigator(s), or decision-maker(s) had a conflict of interest or bias for or against the Complainants or the Respondents generally or the individual Complainant or Respondent that affected the outcome of the matter.</a:t>
            </a:r>
          </a:p>
          <a:p>
            <a:pPr algn="l">
              <a:lnSpc>
                <a:spcPts val="4759"/>
              </a:lnSpc>
              <a:spcBef>
                <a:spcPct val="0"/>
              </a:spcBef>
            </a:pPr>
            <a:r>
              <a:rPr lang="en-US" sz="3400" dirty="0">
                <a:solidFill>
                  <a:srgbClr val="00205B"/>
                </a:solidFill>
                <a:latin typeface="Poppins" panose="00000500000000000000" pitchFamily="2" charset="0"/>
                <a:ea typeface="Poppins"/>
                <a:cs typeface="Poppins" panose="00000500000000000000" pitchFamily="2" charset="0"/>
                <a:sym typeface="Poppins"/>
              </a:rPr>
              <a:t> </a:t>
            </a: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834313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a:extLst>
            <a:ext uri="{FF2B5EF4-FFF2-40B4-BE49-F238E27FC236}">
              <a16:creationId xmlns:a16="http://schemas.microsoft.com/office/drawing/2014/main" id="{1BBD2666-0A93-C3B1-AA5A-539466B8278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22AC160-7365-296A-1549-5AC75F85707A}"/>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Appeal  </a:t>
            </a:r>
          </a:p>
        </p:txBody>
      </p:sp>
      <p:sp>
        <p:nvSpPr>
          <p:cNvPr id="3" name="TextBox 3">
            <a:extLst>
              <a:ext uri="{FF2B5EF4-FFF2-40B4-BE49-F238E27FC236}">
                <a16:creationId xmlns:a16="http://schemas.microsoft.com/office/drawing/2014/main" id="{B83B378E-672D-EBB9-7137-A2EA2D6A8B7A}"/>
              </a:ext>
            </a:extLst>
          </p:cNvPr>
          <p:cNvSpPr txBox="1"/>
          <p:nvPr/>
        </p:nvSpPr>
        <p:spPr>
          <a:xfrm>
            <a:off x="1984012" y="3638377"/>
            <a:ext cx="9193915" cy="852798"/>
          </a:xfrm>
          <a:prstGeom prst="rect">
            <a:avLst/>
          </a:prstGeom>
        </p:spPr>
        <p:txBody>
          <a:bodyPr lIns="0" tIns="0" rIns="0" bIns="0" rtlCol="0" anchor="t">
            <a:spAutoFit/>
          </a:bodyPr>
          <a:lstStyle/>
          <a:p>
            <a:pPr algn="l">
              <a:lnSpc>
                <a:spcPts val="7000"/>
              </a:lnSpc>
              <a:spcBef>
                <a:spcPct val="0"/>
              </a:spcBef>
            </a:pPr>
            <a:r>
              <a:rPr lang="en-US" sz="5000" b="1" dirty="0">
                <a:solidFill>
                  <a:srgbClr val="00205B"/>
                </a:solidFill>
                <a:latin typeface="Poppins Bold"/>
                <a:ea typeface="Poppins Bold"/>
                <a:cs typeface="Poppins Bold"/>
                <a:sym typeface="Poppins Bold"/>
              </a:rPr>
              <a:t>Grounds for Appeal </a:t>
            </a:r>
          </a:p>
        </p:txBody>
      </p:sp>
      <p:sp>
        <p:nvSpPr>
          <p:cNvPr id="4" name="Freeform 4">
            <a:extLst>
              <a:ext uri="{FF2B5EF4-FFF2-40B4-BE49-F238E27FC236}">
                <a16:creationId xmlns:a16="http://schemas.microsoft.com/office/drawing/2014/main" id="{532170D7-B466-C265-060C-B9F9CF6D96AF}"/>
              </a:ext>
            </a:extLst>
          </p:cNvPr>
          <p:cNvSpPr/>
          <p:nvPr/>
        </p:nvSpPr>
        <p:spPr>
          <a:xfrm>
            <a:off x="1288251" y="398626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B544D4AF-94E8-2F21-620E-291BB4C8DCCE}"/>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5901C401-22F4-C0E4-9773-351ACD98AD5D}"/>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0BA899BD-7086-AB23-6212-A5104F02A15A}"/>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D3E915CF-BE42-A10E-0721-72EC287F8A58}"/>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441C3F1B-BA8B-88E1-70A9-BEB835F2EAD3}"/>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829E1BE8-C180-ADD6-8112-24CE3AC1D47F}"/>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18D7367F-1495-F029-CF95-E5AB311D9E69}"/>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0D40AF5E-743D-D4CE-9F95-2DECB89844CA}"/>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85A943D7-3A11-C81F-134C-9BD2223410DB}"/>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45033759-3A7B-E5EE-50DE-403241681A4F}"/>
              </a:ext>
            </a:extLst>
          </p:cNvPr>
          <p:cNvSpPr txBox="1"/>
          <p:nvPr/>
        </p:nvSpPr>
        <p:spPr>
          <a:xfrm>
            <a:off x="1288251" y="4867910"/>
            <a:ext cx="16199854" cy="5138779"/>
          </a:xfrm>
          <a:prstGeom prst="rect">
            <a:avLst/>
          </a:prstGeom>
        </p:spPr>
        <p:txBody>
          <a:bodyPr lIns="0" tIns="0" rIns="0" bIns="0" rtlCol="0" anchor="t">
            <a:spAutoFit/>
          </a:bodyPr>
          <a:lstStyle/>
          <a:p>
            <a:pPr marL="457200" indent="-457200">
              <a:buFont typeface="Arial" panose="020B0604020202020204" pitchFamily="34" charset="0"/>
              <a:buChar char="•"/>
            </a:pPr>
            <a:r>
              <a:rPr lang="en-US" sz="3400" dirty="0">
                <a:latin typeface="Poppins" panose="00000500000000000000" pitchFamily="2" charset="0"/>
                <a:cs typeface="Poppins" panose="00000500000000000000" pitchFamily="2" charset="0"/>
              </a:rPr>
              <a:t>Not a rehearing.   Typically written appeal only.</a:t>
            </a:r>
          </a:p>
          <a:p>
            <a:pPr marL="457200" indent="-457200">
              <a:buFont typeface="Arial" panose="020B0604020202020204" pitchFamily="34" charset="0"/>
              <a:buChar char="•"/>
            </a:pPr>
            <a:endParaRPr lang="en-US" sz="3400" dirty="0">
              <a:latin typeface="Poppins" panose="00000500000000000000" pitchFamily="2" charset="0"/>
              <a:cs typeface="Poppins" panose="00000500000000000000" pitchFamily="2" charset="0"/>
            </a:endParaRPr>
          </a:p>
          <a:p>
            <a:pPr marL="457200" indent="-457200">
              <a:buFont typeface="Arial" panose="020B0604020202020204" pitchFamily="34" charset="0"/>
              <a:buChar char="•"/>
            </a:pPr>
            <a:r>
              <a:rPr lang="en-US" sz="3400" dirty="0">
                <a:latin typeface="Poppins" panose="00000500000000000000" pitchFamily="2" charset="0"/>
                <a:cs typeface="Poppins" panose="00000500000000000000" pitchFamily="2" charset="0"/>
              </a:rPr>
              <a:t>Decision of Appeal Officer is final and cannot be appealed.  </a:t>
            </a:r>
          </a:p>
          <a:p>
            <a:r>
              <a:rPr lang="en-US" sz="3400" dirty="0">
                <a:latin typeface="Poppins" panose="00000500000000000000" pitchFamily="2" charset="0"/>
                <a:cs typeface="Poppins" panose="00000500000000000000" pitchFamily="2" charset="0"/>
              </a:rPr>
              <a:t> </a:t>
            </a:r>
          </a:p>
          <a:p>
            <a:pPr algn="l">
              <a:lnSpc>
                <a:spcPts val="4759"/>
              </a:lnSpc>
              <a:spcBef>
                <a:spcPct val="0"/>
              </a:spcBef>
            </a:pPr>
            <a:r>
              <a:rPr lang="en-US" sz="3400" dirty="0">
                <a:solidFill>
                  <a:srgbClr val="00205B"/>
                </a:solidFill>
                <a:latin typeface="Poppins" panose="00000500000000000000" pitchFamily="2" charset="0"/>
                <a:ea typeface="Poppins"/>
                <a:cs typeface="Poppins" panose="00000500000000000000" pitchFamily="2" charset="0"/>
                <a:sym typeface="Poppins"/>
              </a:rPr>
              <a:t> </a:t>
            </a: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400232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rot="-5400000">
            <a:off x="4611783" y="5475385"/>
            <a:ext cx="4063908" cy="3693076"/>
          </a:xfrm>
          <a:custGeom>
            <a:avLst/>
            <a:gdLst/>
            <a:ahLst/>
            <a:cxnLst/>
            <a:rect l="l" t="t" r="r" b="b"/>
            <a:pathLst>
              <a:path w="4063908" h="3693076">
                <a:moveTo>
                  <a:pt x="0" y="0"/>
                </a:moveTo>
                <a:lnTo>
                  <a:pt x="4063908" y="0"/>
                </a:lnTo>
                <a:lnTo>
                  <a:pt x="4063908" y="3693077"/>
                </a:lnTo>
                <a:lnTo>
                  <a:pt x="0" y="3693077"/>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5204945" y="5499489"/>
            <a:ext cx="2992643" cy="3482348"/>
            <a:chOff x="0" y="0"/>
            <a:chExt cx="698500" cy="812800"/>
          </a:xfrm>
        </p:grpSpPr>
        <p:sp>
          <p:nvSpPr>
            <p:cNvPr id="4" name="Freeform 4"/>
            <p:cNvSpPr/>
            <p:nvPr/>
          </p:nvSpPr>
          <p:spPr>
            <a:xfrm>
              <a:off x="0" y="10246"/>
              <a:ext cx="698500" cy="792308"/>
            </a:xfrm>
            <a:custGeom>
              <a:avLst/>
              <a:gdLst/>
              <a:ahLst/>
              <a:cxnLst/>
              <a:rect l="l" t="t" r="r" b="b"/>
              <a:pathLst>
                <a:path w="698500" h="792308">
                  <a:moveTo>
                    <a:pt x="395369" y="16587"/>
                  </a:moveTo>
                  <a:lnTo>
                    <a:pt x="652381" y="166121"/>
                  </a:lnTo>
                  <a:cubicBezTo>
                    <a:pt x="680934" y="182734"/>
                    <a:pt x="698500" y="213276"/>
                    <a:pt x="698500" y="246311"/>
                  </a:cubicBezTo>
                  <a:lnTo>
                    <a:pt x="698500" y="545997"/>
                  </a:lnTo>
                  <a:cubicBezTo>
                    <a:pt x="698500" y="579032"/>
                    <a:pt x="680934" y="609574"/>
                    <a:pt x="652381" y="626187"/>
                  </a:cubicBezTo>
                  <a:lnTo>
                    <a:pt x="395369" y="775721"/>
                  </a:lnTo>
                  <a:cubicBezTo>
                    <a:pt x="366860" y="792308"/>
                    <a:pt x="331640" y="792308"/>
                    <a:pt x="303131" y="775721"/>
                  </a:cubicBezTo>
                  <a:lnTo>
                    <a:pt x="46119" y="626187"/>
                  </a:lnTo>
                  <a:cubicBezTo>
                    <a:pt x="17566" y="609574"/>
                    <a:pt x="0" y="579032"/>
                    <a:pt x="0" y="545997"/>
                  </a:cubicBezTo>
                  <a:lnTo>
                    <a:pt x="0" y="246311"/>
                  </a:lnTo>
                  <a:cubicBezTo>
                    <a:pt x="0" y="213276"/>
                    <a:pt x="17566" y="182734"/>
                    <a:pt x="46119" y="166121"/>
                  </a:cubicBezTo>
                  <a:lnTo>
                    <a:pt x="303131" y="16587"/>
                  </a:lnTo>
                  <a:cubicBezTo>
                    <a:pt x="331640" y="0"/>
                    <a:pt x="366860" y="0"/>
                    <a:pt x="395369" y="16587"/>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w="12700" cap="rnd">
              <a:solidFill>
                <a:srgbClr val="000000"/>
              </a:solidFill>
              <a:prstDash val="solid"/>
              <a:round/>
            </a:ln>
          </p:spPr>
          <p:txBody>
            <a:bodyPr/>
            <a:lstStyle/>
            <a:p>
              <a:endParaRPr lang="en-US"/>
            </a:p>
          </p:txBody>
        </p:sp>
      </p:grpSp>
      <p:sp>
        <p:nvSpPr>
          <p:cNvPr id="5" name="Freeform 5"/>
          <p:cNvSpPr/>
          <p:nvPr/>
        </p:nvSpPr>
        <p:spPr>
          <a:xfrm rot="-5400000">
            <a:off x="2295044" y="6401851"/>
            <a:ext cx="4104427" cy="3729898"/>
          </a:xfrm>
          <a:custGeom>
            <a:avLst/>
            <a:gdLst/>
            <a:ahLst/>
            <a:cxnLst/>
            <a:rect l="l" t="t" r="r" b="b"/>
            <a:pathLst>
              <a:path w="4104427" h="3729898">
                <a:moveTo>
                  <a:pt x="0" y="0"/>
                </a:moveTo>
                <a:lnTo>
                  <a:pt x="4104428" y="0"/>
                </a:lnTo>
                <a:lnTo>
                  <a:pt x="4104428" y="3729899"/>
                </a:lnTo>
                <a:lnTo>
                  <a:pt x="0" y="3729899"/>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2482309" y="6214587"/>
            <a:ext cx="3236445" cy="3766045"/>
            <a:chOff x="0" y="0"/>
            <a:chExt cx="698500" cy="812800"/>
          </a:xfrm>
        </p:grpSpPr>
        <p:sp>
          <p:nvSpPr>
            <p:cNvPr id="7" name="Freeform 7"/>
            <p:cNvSpPr/>
            <p:nvPr/>
          </p:nvSpPr>
          <p:spPr>
            <a:xfrm>
              <a:off x="0" y="9474"/>
              <a:ext cx="698500" cy="793852"/>
            </a:xfrm>
            <a:custGeom>
              <a:avLst/>
              <a:gdLst/>
              <a:ahLst/>
              <a:cxnLst/>
              <a:rect l="l" t="t" r="r" b="b"/>
              <a:pathLst>
                <a:path w="698500" h="793852">
                  <a:moveTo>
                    <a:pt x="391895" y="15337"/>
                  </a:moveTo>
                  <a:lnTo>
                    <a:pt x="655855" y="168915"/>
                  </a:lnTo>
                  <a:cubicBezTo>
                    <a:pt x="682258" y="184276"/>
                    <a:pt x="698500" y="212517"/>
                    <a:pt x="698500" y="243063"/>
                  </a:cubicBezTo>
                  <a:lnTo>
                    <a:pt x="698500" y="550789"/>
                  </a:lnTo>
                  <a:cubicBezTo>
                    <a:pt x="698500" y="581335"/>
                    <a:pt x="682258" y="609576"/>
                    <a:pt x="655855" y="624937"/>
                  </a:cubicBezTo>
                  <a:lnTo>
                    <a:pt x="391895" y="778515"/>
                  </a:lnTo>
                  <a:cubicBezTo>
                    <a:pt x="365533" y="793852"/>
                    <a:pt x="332967" y="793852"/>
                    <a:pt x="306605" y="778515"/>
                  </a:cubicBezTo>
                  <a:lnTo>
                    <a:pt x="42645" y="624937"/>
                  </a:lnTo>
                  <a:cubicBezTo>
                    <a:pt x="16242" y="609576"/>
                    <a:pt x="0" y="581335"/>
                    <a:pt x="0" y="550789"/>
                  </a:cubicBezTo>
                  <a:lnTo>
                    <a:pt x="0" y="243063"/>
                  </a:lnTo>
                  <a:cubicBezTo>
                    <a:pt x="0" y="212517"/>
                    <a:pt x="16242" y="184276"/>
                    <a:pt x="42645" y="168915"/>
                  </a:cubicBezTo>
                  <a:lnTo>
                    <a:pt x="306605" y="15337"/>
                  </a:lnTo>
                  <a:cubicBezTo>
                    <a:pt x="332967" y="0"/>
                    <a:pt x="365533" y="0"/>
                    <a:pt x="391895" y="15337"/>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cap="rnd">
              <a:solidFill>
                <a:srgbClr val="000000"/>
              </a:solidFill>
              <a:prstDash val="solid"/>
              <a:round/>
            </a:ln>
          </p:spPr>
          <p:txBody>
            <a:bodyPr/>
            <a:lstStyle/>
            <a:p>
              <a:endParaRPr lang="en-US"/>
            </a:p>
          </p:txBody>
        </p:sp>
      </p:grpSp>
      <p:sp>
        <p:nvSpPr>
          <p:cNvPr id="8" name="Freeform 8"/>
          <p:cNvSpPr/>
          <p:nvPr/>
        </p:nvSpPr>
        <p:spPr>
          <a:xfrm rot="-5400000">
            <a:off x="-1424760" y="7124852"/>
            <a:ext cx="5099103" cy="4633810"/>
          </a:xfrm>
          <a:custGeom>
            <a:avLst/>
            <a:gdLst/>
            <a:ahLst/>
            <a:cxnLst/>
            <a:rect l="l" t="t" r="r" b="b"/>
            <a:pathLst>
              <a:path w="5099103" h="4633810">
                <a:moveTo>
                  <a:pt x="0" y="0"/>
                </a:moveTo>
                <a:lnTo>
                  <a:pt x="5099103" y="0"/>
                </a:lnTo>
                <a:lnTo>
                  <a:pt x="5099103" y="4633810"/>
                </a:lnTo>
                <a:lnTo>
                  <a:pt x="0" y="4633810"/>
                </a:lnTo>
                <a:lnTo>
                  <a:pt x="0" y="0"/>
                </a:lnTo>
                <a:close/>
              </a:path>
            </a:pathLst>
          </a:custGeom>
          <a:blipFill>
            <a:blip r:embed="rId2"/>
            <a:stretch>
              <a:fillRect/>
            </a:stretch>
          </a:blipFill>
        </p:spPr>
        <p:txBody>
          <a:bodyPr/>
          <a:lstStyle/>
          <a:p>
            <a:endParaRPr lang="en-US"/>
          </a:p>
        </p:txBody>
      </p:sp>
      <p:grpSp>
        <p:nvGrpSpPr>
          <p:cNvPr id="9" name="Group 9"/>
          <p:cNvGrpSpPr/>
          <p:nvPr/>
        </p:nvGrpSpPr>
        <p:grpSpPr>
          <a:xfrm>
            <a:off x="-752686" y="6821431"/>
            <a:ext cx="3754955" cy="4369403"/>
            <a:chOff x="0" y="0"/>
            <a:chExt cx="698500" cy="812800"/>
          </a:xfrm>
        </p:grpSpPr>
        <p:sp>
          <p:nvSpPr>
            <p:cNvPr id="10" name="Freeform 10"/>
            <p:cNvSpPr/>
            <p:nvPr/>
          </p:nvSpPr>
          <p:spPr>
            <a:xfrm>
              <a:off x="0" y="8166"/>
              <a:ext cx="698500" cy="796469"/>
            </a:xfrm>
            <a:custGeom>
              <a:avLst/>
              <a:gdLst/>
              <a:ahLst/>
              <a:cxnLst/>
              <a:rect l="l" t="t" r="r" b="b"/>
              <a:pathLst>
                <a:path w="698500" h="796469">
                  <a:moveTo>
                    <a:pt x="386006" y="13219"/>
                  </a:moveTo>
                  <a:lnTo>
                    <a:pt x="661744" y="173649"/>
                  </a:lnTo>
                  <a:cubicBezTo>
                    <a:pt x="684500" y="186889"/>
                    <a:pt x="698500" y="211231"/>
                    <a:pt x="698500" y="237558"/>
                  </a:cubicBezTo>
                  <a:lnTo>
                    <a:pt x="698500" y="558910"/>
                  </a:lnTo>
                  <a:cubicBezTo>
                    <a:pt x="698500" y="585237"/>
                    <a:pt x="684500" y="609579"/>
                    <a:pt x="661744" y="622819"/>
                  </a:cubicBezTo>
                  <a:lnTo>
                    <a:pt x="386006" y="783249"/>
                  </a:lnTo>
                  <a:cubicBezTo>
                    <a:pt x="363285" y="796468"/>
                    <a:pt x="335215" y="796468"/>
                    <a:pt x="312494" y="783249"/>
                  </a:cubicBezTo>
                  <a:lnTo>
                    <a:pt x="36756" y="622819"/>
                  </a:lnTo>
                  <a:cubicBezTo>
                    <a:pt x="14000" y="609579"/>
                    <a:pt x="0" y="585237"/>
                    <a:pt x="0" y="558910"/>
                  </a:cubicBezTo>
                  <a:lnTo>
                    <a:pt x="0" y="237558"/>
                  </a:lnTo>
                  <a:cubicBezTo>
                    <a:pt x="0" y="211231"/>
                    <a:pt x="14000" y="186889"/>
                    <a:pt x="36756" y="173649"/>
                  </a:cubicBezTo>
                  <a:lnTo>
                    <a:pt x="312494" y="13219"/>
                  </a:lnTo>
                  <a:cubicBezTo>
                    <a:pt x="335215" y="0"/>
                    <a:pt x="363285" y="0"/>
                    <a:pt x="386006" y="13219"/>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w="12700" cap="rnd">
              <a:solidFill>
                <a:srgbClr val="000000"/>
              </a:solidFill>
              <a:prstDash val="solid"/>
              <a:round/>
            </a:ln>
          </p:spPr>
          <p:txBody>
            <a:bodyPr/>
            <a:lstStyle/>
            <a:p>
              <a:endParaRPr lang="en-US"/>
            </a:p>
          </p:txBody>
        </p:sp>
      </p:grpSp>
      <p:sp>
        <p:nvSpPr>
          <p:cNvPr id="11" name="Freeform 11"/>
          <p:cNvSpPr/>
          <p:nvPr/>
        </p:nvSpPr>
        <p:spPr>
          <a:xfrm>
            <a:off x="9244963" y="1664506"/>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TextBox 12"/>
          <p:cNvSpPr txBox="1"/>
          <p:nvPr/>
        </p:nvSpPr>
        <p:spPr>
          <a:xfrm>
            <a:off x="756673" y="1514467"/>
            <a:ext cx="7056567" cy="1205865"/>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Agenda</a:t>
            </a:r>
          </a:p>
        </p:txBody>
      </p:sp>
      <p:sp>
        <p:nvSpPr>
          <p:cNvPr id="13" name="TextBox 13"/>
          <p:cNvSpPr txBox="1"/>
          <p:nvPr/>
        </p:nvSpPr>
        <p:spPr>
          <a:xfrm>
            <a:off x="10043574" y="1359706"/>
            <a:ext cx="6580312" cy="3327129"/>
          </a:xfrm>
          <a:prstGeom prst="rect">
            <a:avLst/>
          </a:prstGeom>
        </p:spPr>
        <p:txBody>
          <a:bodyPr lIns="0" tIns="0" rIns="0" bIns="0" rtlCol="0" anchor="t">
            <a:spAutoFit/>
          </a:bodyPr>
          <a:lstStyle/>
          <a:p>
            <a:pPr algn="l">
              <a:lnSpc>
                <a:spcPts val="6732"/>
              </a:lnSpc>
            </a:pPr>
            <a:r>
              <a:rPr lang="en-US" sz="3600" dirty="0">
                <a:solidFill>
                  <a:srgbClr val="00205B"/>
                </a:solidFill>
                <a:latin typeface="Arial"/>
                <a:ea typeface="Arial"/>
                <a:cs typeface="Arial"/>
                <a:sym typeface="Arial"/>
              </a:rPr>
              <a:t>Definition</a:t>
            </a:r>
          </a:p>
          <a:p>
            <a:pPr algn="l">
              <a:lnSpc>
                <a:spcPts val="6732"/>
              </a:lnSpc>
            </a:pPr>
            <a:r>
              <a:rPr lang="en-US" sz="3600" dirty="0">
                <a:solidFill>
                  <a:srgbClr val="00205B"/>
                </a:solidFill>
                <a:latin typeface="Arial"/>
                <a:ea typeface="Arial"/>
                <a:cs typeface="Arial"/>
                <a:sym typeface="Arial"/>
              </a:rPr>
              <a:t>Title IX Process</a:t>
            </a:r>
          </a:p>
          <a:p>
            <a:pPr algn="l">
              <a:lnSpc>
                <a:spcPts val="6732"/>
              </a:lnSpc>
            </a:pPr>
            <a:r>
              <a:rPr lang="en-US" sz="3600" dirty="0">
                <a:solidFill>
                  <a:srgbClr val="00205B"/>
                </a:solidFill>
                <a:latin typeface="Arial"/>
                <a:ea typeface="Arial"/>
                <a:cs typeface="Arial"/>
                <a:sym typeface="Arial"/>
              </a:rPr>
              <a:t>Formal Process</a:t>
            </a:r>
          </a:p>
          <a:p>
            <a:pPr algn="l">
              <a:lnSpc>
                <a:spcPts val="6732"/>
              </a:lnSpc>
            </a:pPr>
            <a:endParaRPr lang="en-US" sz="3600" dirty="0">
              <a:solidFill>
                <a:srgbClr val="00205B"/>
              </a:solidFill>
              <a:latin typeface="Arial"/>
              <a:ea typeface="Arial"/>
              <a:cs typeface="Arial"/>
              <a:sym typeface="Arial"/>
            </a:endParaRPr>
          </a:p>
        </p:txBody>
      </p:sp>
      <p:sp>
        <p:nvSpPr>
          <p:cNvPr id="14" name="Freeform 14"/>
          <p:cNvSpPr/>
          <p:nvPr/>
        </p:nvSpPr>
        <p:spPr>
          <a:xfrm>
            <a:off x="9244963" y="2515316"/>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9244963" y="3366126"/>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9244963" y="4214306"/>
            <a:ext cx="533373" cy="410030"/>
          </a:xfrm>
          <a:custGeom>
            <a:avLst/>
            <a:gdLst/>
            <a:ahLst/>
            <a:cxnLst/>
            <a:rect l="l" t="t" r="r" b="b"/>
            <a:pathLst>
              <a:path w="533373" h="410030">
                <a:moveTo>
                  <a:pt x="0" y="0"/>
                </a:moveTo>
                <a:lnTo>
                  <a:pt x="533373" y="0"/>
                </a:lnTo>
                <a:lnTo>
                  <a:pt x="533373" y="410031"/>
                </a:lnTo>
                <a:lnTo>
                  <a:pt x="0" y="4100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9244963" y="5062487"/>
            <a:ext cx="533373" cy="410030"/>
          </a:xfrm>
          <a:custGeom>
            <a:avLst/>
            <a:gdLst/>
            <a:ahLst/>
            <a:cxnLst/>
            <a:rect l="l" t="t" r="r" b="b"/>
            <a:pathLst>
              <a:path w="533373" h="410030">
                <a:moveTo>
                  <a:pt x="0" y="0"/>
                </a:moveTo>
                <a:lnTo>
                  <a:pt x="533373" y="0"/>
                </a:lnTo>
                <a:lnTo>
                  <a:pt x="533373" y="410030"/>
                </a:lnTo>
                <a:lnTo>
                  <a:pt x="0" y="4100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Freeform 2"/>
          <p:cNvSpPr/>
          <p:nvPr/>
        </p:nvSpPr>
        <p:spPr>
          <a:xfrm rot="-5400000" flipH="1">
            <a:off x="11659873" y="-219018"/>
            <a:ext cx="8112943" cy="7119108"/>
          </a:xfrm>
          <a:custGeom>
            <a:avLst/>
            <a:gdLst/>
            <a:ahLst/>
            <a:cxnLst/>
            <a:rect l="l" t="t" r="r" b="b"/>
            <a:pathLst>
              <a:path w="8112943" h="7119108">
                <a:moveTo>
                  <a:pt x="8112943" y="0"/>
                </a:moveTo>
                <a:lnTo>
                  <a:pt x="0" y="0"/>
                </a:lnTo>
                <a:lnTo>
                  <a:pt x="0" y="7119108"/>
                </a:lnTo>
                <a:lnTo>
                  <a:pt x="8112943" y="7119108"/>
                </a:lnTo>
                <a:lnTo>
                  <a:pt x="8112943" y="0"/>
                </a:lnTo>
                <a:close/>
              </a:path>
            </a:pathLst>
          </a:custGeom>
          <a:blipFill>
            <a:blip r:embed="rId2"/>
            <a:stretch>
              <a:fillRect/>
            </a:stretch>
          </a:blipFill>
        </p:spPr>
        <p:txBody>
          <a:bodyPr/>
          <a:lstStyle/>
          <a:p>
            <a:endParaRPr lang="en-US"/>
          </a:p>
        </p:txBody>
      </p:sp>
      <p:grpSp>
        <p:nvGrpSpPr>
          <p:cNvPr id="3" name="Group 3"/>
          <p:cNvGrpSpPr/>
          <p:nvPr/>
        </p:nvGrpSpPr>
        <p:grpSpPr>
          <a:xfrm>
            <a:off x="12949065" y="318016"/>
            <a:ext cx="3510908" cy="4085420"/>
            <a:chOff x="0" y="0"/>
            <a:chExt cx="698500" cy="812800"/>
          </a:xfrm>
        </p:grpSpPr>
        <p:sp>
          <p:nvSpPr>
            <p:cNvPr id="4" name="Freeform 4"/>
            <p:cNvSpPr/>
            <p:nvPr/>
          </p:nvSpPr>
          <p:spPr>
            <a:xfrm>
              <a:off x="0" y="6914"/>
              <a:ext cx="698500" cy="798972"/>
            </a:xfrm>
            <a:custGeom>
              <a:avLst/>
              <a:gdLst/>
              <a:ahLst/>
              <a:cxnLst/>
              <a:rect l="l" t="t" r="r" b="b"/>
              <a:pathLst>
                <a:path w="698500" h="798972">
                  <a:moveTo>
                    <a:pt x="380371" y="11193"/>
                  </a:moveTo>
                  <a:lnTo>
                    <a:pt x="667379" y="178179"/>
                  </a:lnTo>
                  <a:cubicBezTo>
                    <a:pt x="686647" y="189390"/>
                    <a:pt x="698500" y="210000"/>
                    <a:pt x="698500" y="232291"/>
                  </a:cubicBezTo>
                  <a:lnTo>
                    <a:pt x="698500" y="566681"/>
                  </a:lnTo>
                  <a:cubicBezTo>
                    <a:pt x="698500" y="588972"/>
                    <a:pt x="686647" y="609582"/>
                    <a:pt x="667379" y="620793"/>
                  </a:cubicBezTo>
                  <a:lnTo>
                    <a:pt x="380371" y="787779"/>
                  </a:lnTo>
                  <a:cubicBezTo>
                    <a:pt x="361133" y="798972"/>
                    <a:pt x="337367" y="798972"/>
                    <a:pt x="318129" y="787779"/>
                  </a:cubicBezTo>
                  <a:lnTo>
                    <a:pt x="31121" y="620793"/>
                  </a:lnTo>
                  <a:cubicBezTo>
                    <a:pt x="11853" y="609582"/>
                    <a:pt x="0" y="588972"/>
                    <a:pt x="0" y="566681"/>
                  </a:cubicBezTo>
                  <a:lnTo>
                    <a:pt x="0" y="232291"/>
                  </a:lnTo>
                  <a:cubicBezTo>
                    <a:pt x="0" y="210000"/>
                    <a:pt x="11853" y="189390"/>
                    <a:pt x="31121" y="178179"/>
                  </a:cubicBezTo>
                  <a:lnTo>
                    <a:pt x="318129" y="11193"/>
                  </a:lnTo>
                  <a:cubicBezTo>
                    <a:pt x="337367" y="0"/>
                    <a:pt x="361133" y="0"/>
                    <a:pt x="380371" y="11193"/>
                  </a:cubicBezTo>
                  <a:close/>
                </a:path>
              </a:pathLst>
            </a:custGeom>
            <a:gradFill rotWithShape="1">
              <a:gsLst>
                <a:gs pos="0">
                  <a:srgbClr val="FFB613">
                    <a:alpha val="100000"/>
                  </a:srgbClr>
                </a:gs>
                <a:gs pos="100000">
                  <a:srgbClr val="FFE42F">
                    <a:alpha val="100000"/>
                  </a:srgbClr>
                </a:gs>
              </a:gsLst>
              <a:lin ang="5400000"/>
            </a:gradFill>
            <a:ln w="12700">
              <a:solidFill>
                <a:srgbClr val="000000"/>
              </a:solidFill>
            </a:ln>
          </p:spPr>
          <p:txBody>
            <a:bodyPr/>
            <a:lstStyle/>
            <a:p>
              <a:endParaRPr lang="en-US"/>
            </a:p>
          </p:txBody>
        </p:sp>
      </p:grpSp>
      <p:grpSp>
        <p:nvGrpSpPr>
          <p:cNvPr id="5" name="Group 5"/>
          <p:cNvGrpSpPr/>
          <p:nvPr/>
        </p:nvGrpSpPr>
        <p:grpSpPr>
          <a:xfrm>
            <a:off x="13215191" y="640773"/>
            <a:ext cx="2957585" cy="3441554"/>
            <a:chOff x="0" y="0"/>
            <a:chExt cx="698500" cy="812800"/>
          </a:xfrm>
        </p:grpSpPr>
        <p:sp>
          <p:nvSpPr>
            <p:cNvPr id="6" name="Freeform 6"/>
            <p:cNvSpPr/>
            <p:nvPr/>
          </p:nvSpPr>
          <p:spPr>
            <a:xfrm>
              <a:off x="0" y="4752"/>
              <a:ext cx="698500" cy="803297"/>
            </a:xfrm>
            <a:custGeom>
              <a:avLst/>
              <a:gdLst/>
              <a:ahLst/>
              <a:cxnLst/>
              <a:rect l="l" t="t" r="r" b="b"/>
              <a:pathLst>
                <a:path w="698500" h="803297">
                  <a:moveTo>
                    <a:pt x="370638" y="7692"/>
                  </a:moveTo>
                  <a:lnTo>
                    <a:pt x="677112" y="186004"/>
                  </a:lnTo>
                  <a:cubicBezTo>
                    <a:pt x="690354" y="193708"/>
                    <a:pt x="698500" y="207873"/>
                    <a:pt x="698500" y="223193"/>
                  </a:cubicBezTo>
                  <a:lnTo>
                    <a:pt x="698500" y="580103"/>
                  </a:lnTo>
                  <a:cubicBezTo>
                    <a:pt x="698500" y="595423"/>
                    <a:pt x="690354" y="609588"/>
                    <a:pt x="677112" y="617292"/>
                  </a:cubicBezTo>
                  <a:lnTo>
                    <a:pt x="370638" y="795604"/>
                  </a:lnTo>
                  <a:cubicBezTo>
                    <a:pt x="357417" y="803296"/>
                    <a:pt x="341083" y="803296"/>
                    <a:pt x="327862" y="795604"/>
                  </a:cubicBezTo>
                  <a:lnTo>
                    <a:pt x="21388" y="617292"/>
                  </a:lnTo>
                  <a:cubicBezTo>
                    <a:pt x="8146" y="609588"/>
                    <a:pt x="0" y="595423"/>
                    <a:pt x="0" y="580103"/>
                  </a:cubicBezTo>
                  <a:lnTo>
                    <a:pt x="0" y="223193"/>
                  </a:lnTo>
                  <a:cubicBezTo>
                    <a:pt x="0" y="207873"/>
                    <a:pt x="8146" y="193708"/>
                    <a:pt x="21388" y="186004"/>
                  </a:cubicBezTo>
                  <a:lnTo>
                    <a:pt x="327862" y="7692"/>
                  </a:lnTo>
                  <a:cubicBezTo>
                    <a:pt x="341083" y="0"/>
                    <a:pt x="357417" y="0"/>
                    <a:pt x="370638" y="7692"/>
                  </a:cubicBezTo>
                  <a:close/>
                </a:path>
              </a:pathLst>
            </a:custGeom>
            <a:blipFill>
              <a:blip r:embed="rId3"/>
              <a:stretch>
                <a:fillRect l="-36081" t="-109" r="-36081" b="-109"/>
              </a:stretch>
            </a:blipFill>
          </p:spPr>
          <p:txBody>
            <a:bodyPr/>
            <a:lstStyle/>
            <a:p>
              <a:endParaRPr lang="en-US"/>
            </a:p>
          </p:txBody>
        </p:sp>
      </p:grpSp>
      <p:sp>
        <p:nvSpPr>
          <p:cNvPr id="7" name="TextBox 7"/>
          <p:cNvSpPr txBox="1"/>
          <p:nvPr/>
        </p:nvSpPr>
        <p:spPr>
          <a:xfrm>
            <a:off x="1270558" y="1582017"/>
            <a:ext cx="6519397" cy="1205865"/>
          </a:xfrm>
          <a:prstGeom prst="rect">
            <a:avLst/>
          </a:prstGeom>
        </p:spPr>
        <p:txBody>
          <a:bodyPr lIns="0" tIns="0" rIns="0" bIns="0" rtlCol="0" anchor="t">
            <a:spAutoFit/>
          </a:bodyPr>
          <a:lstStyle/>
          <a:p>
            <a:pPr marL="0" lvl="0" indent="0" algn="l">
              <a:lnSpc>
                <a:spcPts val="9179"/>
              </a:lnSpc>
            </a:pPr>
            <a:r>
              <a:rPr lang="en-US" sz="8499" b="1" spc="-212">
                <a:solidFill>
                  <a:srgbClr val="112D4E"/>
                </a:solidFill>
                <a:latin typeface="Barlow Bold"/>
                <a:ea typeface="Barlow Bold"/>
                <a:cs typeface="Barlow Bold"/>
                <a:sym typeface="Barlow Bold"/>
              </a:rPr>
              <a:t>Resources</a:t>
            </a:r>
          </a:p>
        </p:txBody>
      </p:sp>
      <p:sp>
        <p:nvSpPr>
          <p:cNvPr id="8" name="TextBox 8"/>
          <p:cNvSpPr txBox="1"/>
          <p:nvPr/>
        </p:nvSpPr>
        <p:spPr>
          <a:xfrm>
            <a:off x="941730" y="3674185"/>
            <a:ext cx="16404540" cy="4700197"/>
          </a:xfrm>
          <a:prstGeom prst="rect">
            <a:avLst/>
          </a:prstGeom>
        </p:spPr>
        <p:txBody>
          <a:bodyPr lIns="0" tIns="0" rIns="0" bIns="0" rtlCol="0" anchor="t">
            <a:spAutoFit/>
          </a:bodyPr>
          <a:lstStyle/>
          <a:p>
            <a:pPr marL="734059" lvl="1" indent="-367030" algn="l">
              <a:lnSpc>
                <a:spcPts val="6799"/>
              </a:lnSpc>
              <a:buFont typeface="Arial"/>
              <a:buChar char="•"/>
            </a:pPr>
            <a:r>
              <a:rPr lang="en-US" sz="3399" dirty="0">
                <a:solidFill>
                  <a:srgbClr val="00205B"/>
                </a:solidFill>
                <a:latin typeface="Poppins"/>
                <a:ea typeface="Poppins"/>
                <a:cs typeface="Poppins"/>
                <a:sym typeface="Poppins"/>
              </a:rPr>
              <a:t>OCR and Title IX</a:t>
            </a:r>
          </a:p>
          <a:p>
            <a:pPr marL="734059" lvl="1" indent="-367030" algn="l">
              <a:lnSpc>
                <a:spcPts val="6799"/>
              </a:lnSpc>
              <a:buFont typeface="Arial"/>
              <a:buChar char="•"/>
            </a:pPr>
            <a:r>
              <a:rPr lang="en-US" sz="3399" u="sng" dirty="0">
                <a:solidFill>
                  <a:srgbClr val="00205B"/>
                </a:solidFill>
                <a:latin typeface="Poppins"/>
                <a:ea typeface="Poppins"/>
                <a:cs typeface="Poppins"/>
                <a:sym typeface="Poppins"/>
                <a:hlinkClick r:id="rId4" tooltip="https://www2.ed.gov/about/offices/list/ocr/docs/tix_dis.html"/>
              </a:rPr>
              <a:t>https://www2.ed.gov/about/offices/list/ocr/docs/tix_dis.html </a:t>
            </a:r>
          </a:p>
          <a:p>
            <a:pPr algn="l">
              <a:lnSpc>
                <a:spcPts val="3433"/>
              </a:lnSpc>
            </a:pPr>
            <a:endParaRPr lang="en-US" sz="3399" u="sng" dirty="0">
              <a:solidFill>
                <a:srgbClr val="00205B"/>
              </a:solidFill>
              <a:latin typeface="Poppins"/>
              <a:ea typeface="Poppins"/>
              <a:cs typeface="Poppins"/>
              <a:sym typeface="Poppins"/>
              <a:hlinkClick r:id="rId4" tooltip="https://www2.ed.gov/about/offices/list/ocr/docs/tix_dis.html"/>
            </a:endParaRPr>
          </a:p>
          <a:p>
            <a:pPr marL="734059" lvl="1" indent="-367030" algn="l">
              <a:lnSpc>
                <a:spcPts val="6799"/>
              </a:lnSpc>
              <a:buFont typeface="Arial"/>
              <a:buChar char="•"/>
            </a:pPr>
            <a:r>
              <a:rPr lang="en-US" sz="3399" u="sng" dirty="0">
                <a:solidFill>
                  <a:srgbClr val="00205B"/>
                </a:solidFill>
                <a:latin typeface="Poppins"/>
                <a:ea typeface="Poppins"/>
                <a:cs typeface="Poppins"/>
                <a:sym typeface="Poppins"/>
                <a:hlinkClick r:id="rId5" tooltip="https://www.federalregister.gov/documents/2022/07/12/2022-13734/nondiscrimination-on-the-basis-of-sex-in-education-programs-or-activities-receiving-federal"/>
              </a:rPr>
              <a:t>Federal Register :: Nondiscrimination on the Basis of Sex in Education Programs or Activities Receiving Federal Financial Assistance</a:t>
            </a:r>
          </a:p>
          <a:p>
            <a:pPr algn="l">
              <a:lnSpc>
                <a:spcPts val="6799"/>
              </a:lnSpc>
            </a:pPr>
            <a:endParaRPr lang="en-US" sz="3399" u="sng" dirty="0">
              <a:solidFill>
                <a:srgbClr val="00205B"/>
              </a:solidFill>
              <a:latin typeface="Poppins"/>
              <a:ea typeface="Poppins"/>
              <a:cs typeface="Poppins"/>
              <a:sym typeface="Poppins"/>
              <a:hlinkClick r:id="rId6" tooltip="https://www.ed.gov/news/press-releases/us-department-education-releases-proposed-changes-title-ix-regulations-invites-public-commen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8245529" y="5647635"/>
            <a:ext cx="10771697" cy="12534338"/>
            <a:chOff x="0" y="0"/>
            <a:chExt cx="698500" cy="812800"/>
          </a:xfrm>
        </p:grpSpPr>
        <p:sp>
          <p:nvSpPr>
            <p:cNvPr id="3" name="Freeform 3"/>
            <p:cNvSpPr/>
            <p:nvPr/>
          </p:nvSpPr>
          <p:spPr>
            <a:xfrm>
              <a:off x="0" y="4981"/>
              <a:ext cx="698500" cy="802837"/>
            </a:xfrm>
            <a:custGeom>
              <a:avLst/>
              <a:gdLst/>
              <a:ahLst/>
              <a:cxnLst/>
              <a:rect l="l" t="t" r="r" b="b"/>
              <a:pathLst>
                <a:path w="698500" h="802837">
                  <a:moveTo>
                    <a:pt x="371673" y="8065"/>
                  </a:moveTo>
                  <a:lnTo>
                    <a:pt x="676077" y="185173"/>
                  </a:lnTo>
                  <a:cubicBezTo>
                    <a:pt x="689960" y="193250"/>
                    <a:pt x="698500" y="208100"/>
                    <a:pt x="698500" y="224161"/>
                  </a:cubicBezTo>
                  <a:lnTo>
                    <a:pt x="698500" y="578677"/>
                  </a:lnTo>
                  <a:cubicBezTo>
                    <a:pt x="698500" y="594738"/>
                    <a:pt x="689960" y="609588"/>
                    <a:pt x="676077" y="617665"/>
                  </a:cubicBezTo>
                  <a:lnTo>
                    <a:pt x="371673" y="794773"/>
                  </a:lnTo>
                  <a:cubicBezTo>
                    <a:pt x="357812" y="802838"/>
                    <a:pt x="340688" y="802838"/>
                    <a:pt x="326827" y="794773"/>
                  </a:cubicBezTo>
                  <a:lnTo>
                    <a:pt x="22423" y="617665"/>
                  </a:lnTo>
                  <a:cubicBezTo>
                    <a:pt x="8540" y="609588"/>
                    <a:pt x="0" y="594738"/>
                    <a:pt x="0" y="578677"/>
                  </a:cubicBezTo>
                  <a:lnTo>
                    <a:pt x="0" y="224161"/>
                  </a:lnTo>
                  <a:cubicBezTo>
                    <a:pt x="0" y="208100"/>
                    <a:pt x="8540" y="193250"/>
                    <a:pt x="22423" y="185173"/>
                  </a:cubicBezTo>
                  <a:lnTo>
                    <a:pt x="326827" y="8065"/>
                  </a:lnTo>
                  <a:cubicBezTo>
                    <a:pt x="340688" y="0"/>
                    <a:pt x="357812" y="0"/>
                    <a:pt x="371673" y="8065"/>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a:solidFill>
                <a:srgbClr val="000000"/>
              </a:solidFill>
            </a:ln>
          </p:spPr>
          <p:txBody>
            <a:bodyPr/>
            <a:lstStyle/>
            <a:p>
              <a:endParaRPr lang="en-US"/>
            </a:p>
          </p:txBody>
        </p:sp>
      </p:grpSp>
      <p:grpSp>
        <p:nvGrpSpPr>
          <p:cNvPr id="4" name="Group 4"/>
          <p:cNvGrpSpPr/>
          <p:nvPr/>
        </p:nvGrpSpPr>
        <p:grpSpPr>
          <a:xfrm>
            <a:off x="10455180" y="8246629"/>
            <a:ext cx="6450497" cy="7506033"/>
            <a:chOff x="0" y="0"/>
            <a:chExt cx="698500" cy="812800"/>
          </a:xfrm>
        </p:grpSpPr>
        <p:sp>
          <p:nvSpPr>
            <p:cNvPr id="5" name="Freeform 5"/>
            <p:cNvSpPr/>
            <p:nvPr/>
          </p:nvSpPr>
          <p:spPr>
            <a:xfrm>
              <a:off x="0" y="19806"/>
              <a:ext cx="698500" cy="773188"/>
            </a:xfrm>
            <a:custGeom>
              <a:avLst/>
              <a:gdLst/>
              <a:ahLst/>
              <a:cxnLst/>
              <a:rect l="l" t="t" r="r" b="b"/>
              <a:pathLst>
                <a:path w="698500" h="773188">
                  <a:moveTo>
                    <a:pt x="438401" y="32064"/>
                  </a:moveTo>
                  <a:lnTo>
                    <a:pt x="609349" y="131524"/>
                  </a:lnTo>
                  <a:cubicBezTo>
                    <a:pt x="664544" y="163638"/>
                    <a:pt x="698500" y="222679"/>
                    <a:pt x="698500" y="286537"/>
                  </a:cubicBezTo>
                  <a:lnTo>
                    <a:pt x="698500" y="486651"/>
                  </a:lnTo>
                  <a:cubicBezTo>
                    <a:pt x="698500" y="550509"/>
                    <a:pt x="664544" y="609550"/>
                    <a:pt x="609349" y="641664"/>
                  </a:cubicBezTo>
                  <a:lnTo>
                    <a:pt x="438401" y="741124"/>
                  </a:lnTo>
                  <a:cubicBezTo>
                    <a:pt x="383292" y="773188"/>
                    <a:pt x="315208" y="773188"/>
                    <a:pt x="260099" y="741124"/>
                  </a:cubicBezTo>
                  <a:lnTo>
                    <a:pt x="89151" y="641664"/>
                  </a:lnTo>
                  <a:cubicBezTo>
                    <a:pt x="33956" y="609550"/>
                    <a:pt x="0" y="550509"/>
                    <a:pt x="0" y="486651"/>
                  </a:cubicBezTo>
                  <a:lnTo>
                    <a:pt x="0" y="286537"/>
                  </a:lnTo>
                  <a:cubicBezTo>
                    <a:pt x="0" y="222679"/>
                    <a:pt x="33956" y="163638"/>
                    <a:pt x="89151" y="131524"/>
                  </a:cubicBezTo>
                  <a:lnTo>
                    <a:pt x="260099" y="32064"/>
                  </a:lnTo>
                  <a:cubicBezTo>
                    <a:pt x="315208" y="0"/>
                    <a:pt x="383292" y="0"/>
                    <a:pt x="438401" y="32064"/>
                  </a:cubicBezTo>
                  <a:close/>
                </a:path>
              </a:pathLst>
            </a:custGeom>
            <a:gradFill rotWithShape="1">
              <a:gsLst>
                <a:gs pos="0">
                  <a:srgbClr val="3183ED">
                    <a:alpha val="100000"/>
                  </a:srgbClr>
                </a:gs>
                <a:gs pos="100000">
                  <a:srgbClr val="56CCF2">
                    <a:alpha val="100000"/>
                  </a:srgbClr>
                </a:gs>
              </a:gsLst>
              <a:lin ang="5400000"/>
            </a:gradFill>
            <a:ln w="952500" cap="rnd">
              <a:solidFill>
                <a:srgbClr val="FFFFFF"/>
              </a:solidFill>
              <a:prstDash val="solid"/>
              <a:round/>
            </a:ln>
          </p:spPr>
          <p:txBody>
            <a:bodyPr/>
            <a:lstStyle/>
            <a:p>
              <a:endParaRPr lang="en-US"/>
            </a:p>
          </p:txBody>
        </p:sp>
        <p:sp>
          <p:nvSpPr>
            <p:cNvPr id="6" name="TextBox 6"/>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5400000">
            <a:off x="14595458" y="760897"/>
            <a:ext cx="1845214" cy="2147158"/>
            <a:chOff x="0" y="0"/>
            <a:chExt cx="698500" cy="812800"/>
          </a:xfrm>
        </p:grpSpPr>
        <p:sp>
          <p:nvSpPr>
            <p:cNvPr id="8" name="Freeform 8"/>
            <p:cNvSpPr/>
            <p:nvPr/>
          </p:nvSpPr>
          <p:spPr>
            <a:xfrm>
              <a:off x="0" y="7616"/>
              <a:ext cx="698500" cy="797568"/>
            </a:xfrm>
            <a:custGeom>
              <a:avLst/>
              <a:gdLst/>
              <a:ahLst/>
              <a:cxnLst/>
              <a:rect l="l" t="t" r="r" b="b"/>
              <a:pathLst>
                <a:path w="698500" h="797568">
                  <a:moveTo>
                    <a:pt x="383532" y="12330"/>
                  </a:moveTo>
                  <a:lnTo>
                    <a:pt x="664218" y="175638"/>
                  </a:lnTo>
                  <a:cubicBezTo>
                    <a:pt x="685443" y="187987"/>
                    <a:pt x="698500" y="210690"/>
                    <a:pt x="698500" y="235246"/>
                  </a:cubicBezTo>
                  <a:lnTo>
                    <a:pt x="698500" y="562322"/>
                  </a:lnTo>
                  <a:cubicBezTo>
                    <a:pt x="698500" y="586878"/>
                    <a:pt x="685443" y="609581"/>
                    <a:pt x="664218" y="621930"/>
                  </a:cubicBezTo>
                  <a:lnTo>
                    <a:pt x="383532" y="785238"/>
                  </a:lnTo>
                  <a:cubicBezTo>
                    <a:pt x="362340" y="797568"/>
                    <a:pt x="336160" y="797568"/>
                    <a:pt x="314968" y="785238"/>
                  </a:cubicBezTo>
                  <a:lnTo>
                    <a:pt x="34282" y="621930"/>
                  </a:lnTo>
                  <a:cubicBezTo>
                    <a:pt x="13057" y="609581"/>
                    <a:pt x="0" y="586878"/>
                    <a:pt x="0" y="562322"/>
                  </a:cubicBezTo>
                  <a:lnTo>
                    <a:pt x="0" y="235246"/>
                  </a:lnTo>
                  <a:cubicBezTo>
                    <a:pt x="0" y="210690"/>
                    <a:pt x="13057" y="187987"/>
                    <a:pt x="34282" y="175638"/>
                  </a:cubicBezTo>
                  <a:lnTo>
                    <a:pt x="314968" y="12330"/>
                  </a:lnTo>
                  <a:cubicBezTo>
                    <a:pt x="336160" y="0"/>
                    <a:pt x="362340" y="0"/>
                    <a:pt x="383532" y="12330"/>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9" name="TextBox 9"/>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grpSp>
        <p:nvGrpSpPr>
          <p:cNvPr id="10" name="Group 10"/>
          <p:cNvGrpSpPr/>
          <p:nvPr/>
        </p:nvGrpSpPr>
        <p:grpSpPr>
          <a:xfrm>
            <a:off x="16011216" y="-1663032"/>
            <a:ext cx="7573225" cy="6508240"/>
            <a:chOff x="0" y="0"/>
            <a:chExt cx="812800" cy="698500"/>
          </a:xfrm>
        </p:grpSpPr>
        <p:sp>
          <p:nvSpPr>
            <p:cNvPr id="11" name="Freeform 11"/>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p:spPr>
          <p:txBody>
            <a:bodyPr/>
            <a:lstStyle/>
            <a:p>
              <a:endParaRPr lang="en-US"/>
            </a:p>
          </p:txBody>
        </p:sp>
        <p:sp>
          <p:nvSpPr>
            <p:cNvPr id="12" name="TextBox 12"/>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880151" y="572939"/>
            <a:ext cx="1084133" cy="1261537"/>
            <a:chOff x="0" y="0"/>
            <a:chExt cx="698500" cy="812800"/>
          </a:xfrm>
        </p:grpSpPr>
        <p:sp>
          <p:nvSpPr>
            <p:cNvPr id="14" name="Freeform 14"/>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112D4E">
                      <a:alpha val="100000"/>
                    </a:srgbClr>
                  </a:gs>
                  <a:gs pos="50000">
                    <a:srgbClr val="255389">
                      <a:alpha val="100000"/>
                    </a:srgbClr>
                  </a:gs>
                  <a:gs pos="100000">
                    <a:srgbClr val="2A96E4">
                      <a:alpha val="100000"/>
                    </a:srgbClr>
                  </a:gs>
                </a:gsLst>
                <a:lin ang="5400000"/>
              </a:gradFill>
              <a:prstDash val="solid"/>
              <a:miter/>
            </a:ln>
          </p:spPr>
          <p:txBody>
            <a:bodyPr/>
            <a:lstStyle/>
            <a:p>
              <a:endParaRPr lang="en-US"/>
            </a:p>
          </p:txBody>
        </p:sp>
        <p:sp>
          <p:nvSpPr>
            <p:cNvPr id="15" name="TextBox 15"/>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0058481" y="780451"/>
            <a:ext cx="727472" cy="846513"/>
            <a:chOff x="0" y="0"/>
            <a:chExt cx="698500" cy="812800"/>
          </a:xfrm>
        </p:grpSpPr>
        <p:sp>
          <p:nvSpPr>
            <p:cNvPr id="17" name="Freeform 17"/>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112D4E">
                    <a:alpha val="100000"/>
                  </a:srgbClr>
                </a:gs>
                <a:gs pos="50000">
                  <a:srgbClr val="255389">
                    <a:alpha val="100000"/>
                  </a:srgbClr>
                </a:gs>
                <a:gs pos="100000">
                  <a:srgbClr val="2A96E4">
                    <a:alpha val="100000"/>
                  </a:srgbClr>
                </a:gs>
              </a:gsLst>
              <a:lin ang="5400000"/>
            </a:gradFill>
            <a:ln cap="sq">
              <a:noFill/>
              <a:prstDash val="solid"/>
              <a:miter/>
            </a:ln>
          </p:spPr>
          <p:txBody>
            <a:bodyPr/>
            <a:lstStyle/>
            <a:p>
              <a:endParaRPr lang="en-US"/>
            </a:p>
          </p:txBody>
        </p:sp>
        <p:sp>
          <p:nvSpPr>
            <p:cNvPr id="18" name="TextBox 18"/>
            <p:cNvSpPr txBox="1"/>
            <p:nvPr/>
          </p:nvSpPr>
          <p:spPr>
            <a:xfrm>
              <a:off x="0" y="111125"/>
              <a:ext cx="698500" cy="561975"/>
            </a:xfrm>
            <a:prstGeom prst="rect">
              <a:avLst/>
            </a:prstGeom>
          </p:spPr>
          <p:txBody>
            <a:bodyPr lIns="50800" tIns="50800" rIns="50800" bIns="50800" rtlCol="0" anchor="ctr"/>
            <a:lstStyle/>
            <a:p>
              <a:pPr algn="ctr">
                <a:lnSpc>
                  <a:spcPts val="2659"/>
                </a:lnSpc>
              </a:pPr>
              <a:endParaRPr/>
            </a:p>
          </p:txBody>
        </p:sp>
      </p:grpSp>
      <p:grpSp>
        <p:nvGrpSpPr>
          <p:cNvPr id="19" name="Group 19"/>
          <p:cNvGrpSpPr>
            <a:grpSpLocks noChangeAspect="1"/>
          </p:cNvGrpSpPr>
          <p:nvPr/>
        </p:nvGrpSpPr>
        <p:grpSpPr>
          <a:xfrm>
            <a:off x="9662797" y="1873679"/>
            <a:ext cx="7994311" cy="7093905"/>
            <a:chOff x="0" y="0"/>
            <a:chExt cx="4346359" cy="3856825"/>
          </a:xfrm>
        </p:grpSpPr>
        <p:sp>
          <p:nvSpPr>
            <p:cNvPr id="20" name="Freeform 20"/>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gradFill rotWithShape="1">
              <a:gsLst>
                <a:gs pos="0">
                  <a:srgbClr val="255389">
                    <a:alpha val="100000"/>
                  </a:srgbClr>
                </a:gs>
                <a:gs pos="100000">
                  <a:srgbClr val="112D4E">
                    <a:alpha val="100000"/>
                  </a:srgbClr>
                </a:gs>
              </a:gsLst>
              <a:path path="circle">
                <a:fillToRect l="50000" t="50000" r="50000" b="50000"/>
              </a:path>
            </a:gradFill>
            <a:ln w="12700">
              <a:solidFill>
                <a:srgbClr val="000000"/>
              </a:solidFill>
            </a:ln>
          </p:spPr>
          <p:txBody>
            <a:bodyPr/>
            <a:lstStyle/>
            <a:p>
              <a:endParaRPr lang="en-US"/>
            </a:p>
          </p:txBody>
        </p:sp>
      </p:grpSp>
      <p:grpSp>
        <p:nvGrpSpPr>
          <p:cNvPr id="21" name="Group 21"/>
          <p:cNvGrpSpPr>
            <a:grpSpLocks noChangeAspect="1"/>
          </p:cNvGrpSpPr>
          <p:nvPr/>
        </p:nvGrpSpPr>
        <p:grpSpPr>
          <a:xfrm>
            <a:off x="10254113" y="2398395"/>
            <a:ext cx="6811677" cy="6044472"/>
            <a:chOff x="0" y="0"/>
            <a:chExt cx="4346359" cy="3856825"/>
          </a:xfrm>
        </p:grpSpPr>
        <p:sp>
          <p:nvSpPr>
            <p:cNvPr id="22" name="Freeform 2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2"/>
              <a:stretch>
                <a:fillRect t="-17078" b="-17078"/>
              </a:stretch>
            </a:blipFill>
          </p:spPr>
          <p:txBody>
            <a:bodyPr/>
            <a:lstStyle/>
            <a:p>
              <a:endParaRPr lang="en-US"/>
            </a:p>
          </p:txBody>
        </p:sp>
      </p:grpSp>
      <p:sp>
        <p:nvSpPr>
          <p:cNvPr id="23" name="Freeform 23"/>
          <p:cNvSpPr/>
          <p:nvPr/>
        </p:nvSpPr>
        <p:spPr>
          <a:xfrm>
            <a:off x="306354" y="9258300"/>
            <a:ext cx="3625132" cy="721308"/>
          </a:xfrm>
          <a:custGeom>
            <a:avLst/>
            <a:gdLst/>
            <a:ahLst/>
            <a:cxnLst/>
            <a:rect l="l" t="t" r="r" b="b"/>
            <a:pathLst>
              <a:path w="3625132" h="721308">
                <a:moveTo>
                  <a:pt x="0" y="0"/>
                </a:moveTo>
                <a:lnTo>
                  <a:pt x="3625131" y="0"/>
                </a:lnTo>
                <a:lnTo>
                  <a:pt x="3625131" y="721308"/>
                </a:lnTo>
                <a:lnTo>
                  <a:pt x="0" y="721308"/>
                </a:lnTo>
                <a:lnTo>
                  <a:pt x="0" y="0"/>
                </a:lnTo>
                <a:close/>
              </a:path>
            </a:pathLst>
          </a:custGeom>
          <a:blipFill>
            <a:blip r:embed="rId3"/>
            <a:stretch>
              <a:fillRect/>
            </a:stretch>
          </a:blipFill>
        </p:spPr>
        <p:txBody>
          <a:bodyPr/>
          <a:lstStyle/>
          <a:p>
            <a:endParaRPr lang="en-US"/>
          </a:p>
        </p:txBody>
      </p:sp>
      <p:sp>
        <p:nvSpPr>
          <p:cNvPr id="24" name="TextBox 24"/>
          <p:cNvSpPr txBox="1"/>
          <p:nvPr/>
        </p:nvSpPr>
        <p:spPr>
          <a:xfrm>
            <a:off x="765848" y="1273643"/>
            <a:ext cx="6866890"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Contact</a:t>
            </a:r>
          </a:p>
        </p:txBody>
      </p:sp>
      <p:sp>
        <p:nvSpPr>
          <p:cNvPr id="25" name="TextBox 25"/>
          <p:cNvSpPr txBox="1"/>
          <p:nvPr/>
        </p:nvSpPr>
        <p:spPr>
          <a:xfrm>
            <a:off x="783177" y="3451129"/>
            <a:ext cx="7671252" cy="2550033"/>
          </a:xfrm>
          <a:prstGeom prst="rect">
            <a:avLst/>
          </a:prstGeom>
        </p:spPr>
        <p:txBody>
          <a:bodyPr lIns="0" tIns="0" rIns="0" bIns="0" rtlCol="0" anchor="t">
            <a:spAutoFit/>
          </a:bodyPr>
          <a:lstStyle/>
          <a:p>
            <a:pPr algn="l">
              <a:lnSpc>
                <a:spcPts val="6636"/>
              </a:lnSpc>
            </a:pPr>
            <a:r>
              <a:rPr lang="en-US" sz="4200" b="1" spc="-79">
                <a:solidFill>
                  <a:srgbClr val="00205B"/>
                </a:solidFill>
                <a:latin typeface="Arial Bold"/>
                <a:ea typeface="Arial Bold"/>
                <a:cs typeface="Arial Bold"/>
                <a:sym typeface="Arial Bold"/>
              </a:rPr>
              <a:t>Judith W. Spain</a:t>
            </a:r>
          </a:p>
          <a:p>
            <a:pPr algn="l">
              <a:lnSpc>
                <a:spcPts val="6636"/>
              </a:lnSpc>
            </a:pPr>
            <a:r>
              <a:rPr lang="en-US" sz="4200" b="1" spc="-79">
                <a:solidFill>
                  <a:srgbClr val="00205B"/>
                </a:solidFill>
                <a:latin typeface="Arial Bold"/>
                <a:ea typeface="Arial Bold"/>
                <a:cs typeface="Arial Bold"/>
                <a:sym typeface="Arial Bold"/>
              </a:rPr>
              <a:t>J.D., CCEP</a:t>
            </a:r>
          </a:p>
          <a:p>
            <a:pPr marL="0" lvl="0" indent="0" algn="l">
              <a:lnSpc>
                <a:spcPts val="6636"/>
              </a:lnSpc>
            </a:pPr>
            <a:endParaRPr lang="en-US" sz="4200" b="1" spc="-79">
              <a:solidFill>
                <a:srgbClr val="00205B"/>
              </a:solidFill>
              <a:latin typeface="Arial Bold"/>
              <a:ea typeface="Arial Bold"/>
              <a:cs typeface="Arial Bold"/>
              <a:sym typeface="Arial Bold"/>
            </a:endParaRPr>
          </a:p>
        </p:txBody>
      </p:sp>
      <p:sp>
        <p:nvSpPr>
          <p:cNvPr id="26" name="TextBox 26"/>
          <p:cNvSpPr txBox="1"/>
          <p:nvPr/>
        </p:nvSpPr>
        <p:spPr>
          <a:xfrm>
            <a:off x="783177" y="5296806"/>
            <a:ext cx="8879856" cy="1728470"/>
          </a:xfrm>
          <a:prstGeom prst="rect">
            <a:avLst/>
          </a:prstGeom>
        </p:spPr>
        <p:txBody>
          <a:bodyPr lIns="0" tIns="0" rIns="0" bIns="0" rtlCol="0" anchor="t">
            <a:spAutoFit/>
          </a:bodyPr>
          <a:lstStyle/>
          <a:p>
            <a:pPr algn="l">
              <a:lnSpc>
                <a:spcPts val="4480"/>
              </a:lnSpc>
            </a:pPr>
            <a:r>
              <a:rPr lang="en-US" sz="3200">
                <a:solidFill>
                  <a:srgbClr val="00205B"/>
                </a:solidFill>
                <a:latin typeface="Arial"/>
                <a:ea typeface="Arial"/>
                <a:cs typeface="Arial"/>
                <a:sym typeface="Arial"/>
              </a:rPr>
              <a:t>Compliance Collaborative Program Consultant </a:t>
            </a:r>
          </a:p>
          <a:p>
            <a:pPr algn="l">
              <a:lnSpc>
                <a:spcPts val="4480"/>
              </a:lnSpc>
            </a:pPr>
            <a:r>
              <a:rPr lang="en-US" sz="3200">
                <a:solidFill>
                  <a:srgbClr val="00205B"/>
                </a:solidFill>
                <a:latin typeface="Arial"/>
                <a:ea typeface="Arial"/>
                <a:cs typeface="Arial"/>
                <a:sym typeface="Arial"/>
              </a:rPr>
              <a:t>Georgia Independent College Association</a:t>
            </a:r>
          </a:p>
          <a:p>
            <a:pPr algn="l">
              <a:lnSpc>
                <a:spcPts val="4480"/>
              </a:lnSpc>
              <a:spcBef>
                <a:spcPct val="0"/>
              </a:spcBef>
            </a:pPr>
            <a:endParaRPr lang="en-US" sz="3200">
              <a:solidFill>
                <a:srgbClr val="00205B"/>
              </a:solidFill>
              <a:latin typeface="Arial"/>
              <a:ea typeface="Arial"/>
              <a:cs typeface="Arial"/>
              <a:sym typeface="Arial"/>
            </a:endParaRPr>
          </a:p>
        </p:txBody>
      </p:sp>
      <p:sp>
        <p:nvSpPr>
          <p:cNvPr id="27" name="Freeform 27"/>
          <p:cNvSpPr/>
          <p:nvPr/>
        </p:nvSpPr>
        <p:spPr>
          <a:xfrm>
            <a:off x="783177" y="6933934"/>
            <a:ext cx="546774" cy="546774"/>
          </a:xfrm>
          <a:custGeom>
            <a:avLst/>
            <a:gdLst/>
            <a:ahLst/>
            <a:cxnLst/>
            <a:rect l="l" t="t" r="r" b="b"/>
            <a:pathLst>
              <a:path w="546774" h="546774">
                <a:moveTo>
                  <a:pt x="0" y="0"/>
                </a:moveTo>
                <a:lnTo>
                  <a:pt x="546774" y="0"/>
                </a:lnTo>
                <a:lnTo>
                  <a:pt x="546774" y="546774"/>
                </a:lnTo>
                <a:lnTo>
                  <a:pt x="0" y="5467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8" name="Freeform 28"/>
          <p:cNvSpPr/>
          <p:nvPr/>
        </p:nvSpPr>
        <p:spPr>
          <a:xfrm>
            <a:off x="783177" y="7718833"/>
            <a:ext cx="564103" cy="564103"/>
          </a:xfrm>
          <a:custGeom>
            <a:avLst/>
            <a:gdLst/>
            <a:ahLst/>
            <a:cxnLst/>
            <a:rect l="l" t="t" r="r" b="b"/>
            <a:pathLst>
              <a:path w="564103" h="564103">
                <a:moveTo>
                  <a:pt x="0" y="0"/>
                </a:moveTo>
                <a:lnTo>
                  <a:pt x="564104" y="0"/>
                </a:lnTo>
                <a:lnTo>
                  <a:pt x="564104" y="564103"/>
                </a:lnTo>
                <a:lnTo>
                  <a:pt x="0" y="56410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29"/>
          <p:cNvSpPr txBox="1"/>
          <p:nvPr/>
        </p:nvSpPr>
        <p:spPr>
          <a:xfrm>
            <a:off x="1633859" y="7801177"/>
            <a:ext cx="3378845" cy="342265"/>
          </a:xfrm>
          <a:prstGeom prst="rect">
            <a:avLst/>
          </a:prstGeom>
        </p:spPr>
        <p:txBody>
          <a:bodyPr lIns="0" tIns="0" rIns="0" bIns="0" rtlCol="0" anchor="t">
            <a:spAutoFit/>
          </a:bodyPr>
          <a:lstStyle/>
          <a:p>
            <a:pPr algn="ctr">
              <a:lnSpc>
                <a:spcPts val="2659"/>
              </a:lnSpc>
              <a:spcBef>
                <a:spcPct val="0"/>
              </a:spcBef>
            </a:pPr>
            <a:r>
              <a:rPr lang="en-US" sz="1899">
                <a:solidFill>
                  <a:srgbClr val="00205B"/>
                </a:solidFill>
                <a:latin typeface="Poppins"/>
                <a:ea typeface="Poppins"/>
                <a:cs typeface="Poppins"/>
                <a:sym typeface="Poppins"/>
              </a:rPr>
              <a:t>jspain@georgiacolleges.org</a:t>
            </a:r>
          </a:p>
        </p:txBody>
      </p:sp>
      <p:sp>
        <p:nvSpPr>
          <p:cNvPr id="30" name="TextBox 30"/>
          <p:cNvSpPr txBox="1"/>
          <p:nvPr/>
        </p:nvSpPr>
        <p:spPr>
          <a:xfrm>
            <a:off x="1633859" y="6968126"/>
            <a:ext cx="1782812" cy="342265"/>
          </a:xfrm>
          <a:prstGeom prst="rect">
            <a:avLst/>
          </a:prstGeom>
        </p:spPr>
        <p:txBody>
          <a:bodyPr lIns="0" tIns="0" rIns="0" bIns="0" rtlCol="0" anchor="t">
            <a:spAutoFit/>
          </a:bodyPr>
          <a:lstStyle/>
          <a:p>
            <a:pPr algn="ctr">
              <a:lnSpc>
                <a:spcPts val="2659"/>
              </a:lnSpc>
              <a:spcBef>
                <a:spcPct val="0"/>
              </a:spcBef>
            </a:pPr>
            <a:r>
              <a:rPr lang="en-US" sz="1899">
                <a:solidFill>
                  <a:srgbClr val="00205B"/>
                </a:solidFill>
                <a:latin typeface="Poppins"/>
                <a:ea typeface="Poppins"/>
                <a:cs typeface="Poppins"/>
                <a:sym typeface="Poppins"/>
              </a:rPr>
              <a:t>(859)582-9451</a:t>
            </a:r>
          </a:p>
        </p:txBody>
      </p:sp>
      <p:sp>
        <p:nvSpPr>
          <p:cNvPr id="31" name="Freeform 31"/>
          <p:cNvSpPr/>
          <p:nvPr/>
        </p:nvSpPr>
        <p:spPr>
          <a:xfrm>
            <a:off x="6436307" y="7718833"/>
            <a:ext cx="1312985" cy="2063262"/>
          </a:xfrm>
          <a:custGeom>
            <a:avLst/>
            <a:gdLst/>
            <a:ahLst/>
            <a:cxnLst/>
            <a:rect l="l" t="t" r="r" b="b"/>
            <a:pathLst>
              <a:path w="1312985" h="2063262">
                <a:moveTo>
                  <a:pt x="0" y="0"/>
                </a:moveTo>
                <a:lnTo>
                  <a:pt x="1312985" y="0"/>
                </a:lnTo>
                <a:lnTo>
                  <a:pt x="1312985" y="2063262"/>
                </a:lnTo>
                <a:lnTo>
                  <a:pt x="0" y="2063262"/>
                </a:lnTo>
                <a:lnTo>
                  <a:pt x="0" y="0"/>
                </a:lnTo>
                <a:close/>
              </a:path>
            </a:pathLst>
          </a:custGeom>
          <a:blipFill>
            <a:blip r:embed="rId8">
              <a:alphaModFix amt="90000"/>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rot="5400000">
            <a:off x="4316964" y="4299589"/>
            <a:ext cx="3715747" cy="4323778"/>
            <a:chOff x="0" y="0"/>
            <a:chExt cx="698500" cy="812800"/>
          </a:xfrm>
        </p:grpSpPr>
        <p:sp>
          <p:nvSpPr>
            <p:cNvPr id="3" name="Freeform 3"/>
            <p:cNvSpPr/>
            <p:nvPr/>
          </p:nvSpPr>
          <p:spPr>
            <a:xfrm>
              <a:off x="0" y="7908"/>
              <a:ext cx="698500" cy="796984"/>
            </a:xfrm>
            <a:custGeom>
              <a:avLst/>
              <a:gdLst/>
              <a:ahLst/>
              <a:cxnLst/>
              <a:rect l="l" t="t" r="r" b="b"/>
              <a:pathLst>
                <a:path w="698500" h="796984">
                  <a:moveTo>
                    <a:pt x="384846" y="12802"/>
                  </a:moveTo>
                  <a:lnTo>
                    <a:pt x="662904" y="174582"/>
                  </a:lnTo>
                  <a:cubicBezTo>
                    <a:pt x="684942" y="187404"/>
                    <a:pt x="698500" y="210978"/>
                    <a:pt x="698500" y="236475"/>
                  </a:cubicBezTo>
                  <a:lnTo>
                    <a:pt x="698500" y="560509"/>
                  </a:lnTo>
                  <a:cubicBezTo>
                    <a:pt x="698500" y="586006"/>
                    <a:pt x="684942" y="609580"/>
                    <a:pt x="662904" y="622402"/>
                  </a:cubicBezTo>
                  <a:lnTo>
                    <a:pt x="384846" y="784182"/>
                  </a:lnTo>
                  <a:cubicBezTo>
                    <a:pt x="362842" y="796984"/>
                    <a:pt x="335658" y="796984"/>
                    <a:pt x="313654" y="784182"/>
                  </a:cubicBezTo>
                  <a:lnTo>
                    <a:pt x="35596" y="622402"/>
                  </a:lnTo>
                  <a:cubicBezTo>
                    <a:pt x="13558" y="609580"/>
                    <a:pt x="0" y="586006"/>
                    <a:pt x="0" y="560509"/>
                  </a:cubicBezTo>
                  <a:lnTo>
                    <a:pt x="0" y="236475"/>
                  </a:lnTo>
                  <a:cubicBezTo>
                    <a:pt x="0" y="210978"/>
                    <a:pt x="13558" y="187404"/>
                    <a:pt x="35596" y="174582"/>
                  </a:cubicBezTo>
                  <a:lnTo>
                    <a:pt x="313654" y="12802"/>
                  </a:lnTo>
                  <a:cubicBezTo>
                    <a:pt x="335658" y="0"/>
                    <a:pt x="362842" y="0"/>
                    <a:pt x="384846" y="12802"/>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4" name="TextBox 4"/>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5" name="Freeform 5"/>
          <p:cNvSpPr/>
          <p:nvPr/>
        </p:nvSpPr>
        <p:spPr>
          <a:xfrm>
            <a:off x="-635928" y="6791613"/>
            <a:ext cx="5867714" cy="3650207"/>
          </a:xfrm>
          <a:custGeom>
            <a:avLst/>
            <a:gdLst/>
            <a:ahLst/>
            <a:cxnLst/>
            <a:rect l="l" t="t" r="r" b="b"/>
            <a:pathLst>
              <a:path w="5867714" h="3650207">
                <a:moveTo>
                  <a:pt x="0" y="0"/>
                </a:moveTo>
                <a:lnTo>
                  <a:pt x="5867714" y="0"/>
                </a:lnTo>
                <a:lnTo>
                  <a:pt x="5867714" y="3650208"/>
                </a:lnTo>
                <a:lnTo>
                  <a:pt x="0" y="3650208"/>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9144000" y="1832603"/>
            <a:ext cx="8125510" cy="1408983"/>
          </a:xfrm>
          <a:prstGeom prst="rect">
            <a:avLst/>
          </a:prstGeom>
        </p:spPr>
        <p:txBody>
          <a:bodyPr lIns="0" tIns="0" rIns="0" bIns="0" rtlCol="0" anchor="t">
            <a:spAutoFit/>
          </a:bodyPr>
          <a:lstStyle/>
          <a:p>
            <a:pPr marL="0" lvl="0" indent="0" algn="l">
              <a:lnSpc>
                <a:spcPts val="10753"/>
              </a:lnSpc>
            </a:pPr>
            <a:r>
              <a:rPr lang="en-US" sz="9956" b="1" spc="-248" dirty="0">
                <a:solidFill>
                  <a:srgbClr val="112D4E"/>
                </a:solidFill>
                <a:latin typeface="Barlow Bold"/>
                <a:ea typeface="Barlow Bold"/>
                <a:cs typeface="Barlow Bold"/>
                <a:sym typeface="Barlow Bold"/>
              </a:rPr>
              <a:t>Definitions</a:t>
            </a:r>
          </a:p>
        </p:txBody>
      </p:sp>
      <p:sp>
        <p:nvSpPr>
          <p:cNvPr id="7" name="Freeform 7"/>
          <p:cNvSpPr/>
          <p:nvPr/>
        </p:nvSpPr>
        <p:spPr>
          <a:xfrm>
            <a:off x="1009650" y="3310779"/>
            <a:ext cx="6971016" cy="6334911"/>
          </a:xfrm>
          <a:custGeom>
            <a:avLst/>
            <a:gdLst/>
            <a:ahLst/>
            <a:cxnLst/>
            <a:rect l="l" t="t" r="r" b="b"/>
            <a:pathLst>
              <a:path w="6971016" h="6334911">
                <a:moveTo>
                  <a:pt x="0" y="0"/>
                </a:moveTo>
                <a:lnTo>
                  <a:pt x="6971016" y="0"/>
                </a:lnTo>
                <a:lnTo>
                  <a:pt x="6971016" y="6334911"/>
                </a:lnTo>
                <a:lnTo>
                  <a:pt x="0" y="6334911"/>
                </a:lnTo>
                <a:lnTo>
                  <a:pt x="0" y="0"/>
                </a:lnTo>
                <a:close/>
              </a:path>
            </a:pathLst>
          </a:custGeom>
          <a:blipFill>
            <a:blip r:embed="rId3"/>
            <a:stretch>
              <a:fillRect/>
            </a:stretch>
          </a:blipFill>
        </p:spPr>
        <p:txBody>
          <a:bodyPr/>
          <a:lstStyle/>
          <a:p>
            <a:endParaRPr lang="en-US"/>
          </a:p>
        </p:txBody>
      </p:sp>
      <p:grpSp>
        <p:nvGrpSpPr>
          <p:cNvPr id="8" name="Group 8"/>
          <p:cNvGrpSpPr/>
          <p:nvPr/>
        </p:nvGrpSpPr>
        <p:grpSpPr>
          <a:xfrm>
            <a:off x="1254267" y="3667934"/>
            <a:ext cx="6251770" cy="5372615"/>
            <a:chOff x="0" y="0"/>
            <a:chExt cx="812800" cy="698500"/>
          </a:xfrm>
        </p:grpSpPr>
        <p:sp>
          <p:nvSpPr>
            <p:cNvPr id="9" name="Freeform 9"/>
            <p:cNvSpPr/>
            <p:nvPr/>
          </p:nvSpPr>
          <p:spPr>
            <a:xfrm>
              <a:off x="9036" y="0"/>
              <a:ext cx="794728" cy="698500"/>
            </a:xfrm>
            <a:custGeom>
              <a:avLst/>
              <a:gdLst/>
              <a:ahLst/>
              <a:cxnLst/>
              <a:rect l="l" t="t" r="r" b="b"/>
              <a:pathLst>
                <a:path w="794728" h="698500">
                  <a:moveTo>
                    <a:pt x="780099" y="389924"/>
                  </a:moveTo>
                  <a:lnTo>
                    <a:pt x="624229" y="657826"/>
                  </a:lnTo>
                  <a:cubicBezTo>
                    <a:pt x="609577" y="683008"/>
                    <a:pt x="582641" y="698500"/>
                    <a:pt x="553506" y="698500"/>
                  </a:cubicBezTo>
                  <a:lnTo>
                    <a:pt x="241222" y="698500"/>
                  </a:lnTo>
                  <a:cubicBezTo>
                    <a:pt x="212087" y="698500"/>
                    <a:pt x="185151" y="683008"/>
                    <a:pt x="170499" y="657826"/>
                  </a:cubicBezTo>
                  <a:lnTo>
                    <a:pt x="14629" y="389924"/>
                  </a:lnTo>
                  <a:cubicBezTo>
                    <a:pt x="0" y="364781"/>
                    <a:pt x="0" y="333719"/>
                    <a:pt x="14629" y="308576"/>
                  </a:cubicBezTo>
                  <a:lnTo>
                    <a:pt x="170499" y="40674"/>
                  </a:lnTo>
                  <a:cubicBezTo>
                    <a:pt x="185151" y="15492"/>
                    <a:pt x="212087" y="0"/>
                    <a:pt x="241222" y="0"/>
                  </a:cubicBezTo>
                  <a:lnTo>
                    <a:pt x="553506" y="0"/>
                  </a:lnTo>
                  <a:cubicBezTo>
                    <a:pt x="582641" y="0"/>
                    <a:pt x="609577" y="15492"/>
                    <a:pt x="624229" y="40674"/>
                  </a:cubicBezTo>
                  <a:lnTo>
                    <a:pt x="780099" y="308576"/>
                  </a:lnTo>
                  <a:cubicBezTo>
                    <a:pt x="794728" y="333719"/>
                    <a:pt x="794728" y="364781"/>
                    <a:pt x="780099" y="389924"/>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a:p>
          </p:txBody>
        </p:sp>
        <p:sp>
          <p:nvSpPr>
            <p:cNvPr id="10" name="TextBox 10"/>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p:cNvGrpSpPr>
            <a:grpSpLocks noChangeAspect="1"/>
          </p:cNvGrpSpPr>
          <p:nvPr/>
        </p:nvGrpSpPr>
        <p:grpSpPr>
          <a:xfrm>
            <a:off x="1755223" y="4045941"/>
            <a:ext cx="5227625" cy="4638833"/>
            <a:chOff x="0" y="0"/>
            <a:chExt cx="4346359" cy="3856825"/>
          </a:xfrm>
        </p:grpSpPr>
        <p:sp>
          <p:nvSpPr>
            <p:cNvPr id="12" name="Freeform 12"/>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4"/>
              <a:stretch>
                <a:fillRect l="-16553" r="-16553"/>
              </a:stretch>
            </a:blipFill>
          </p:spPr>
          <p:txBody>
            <a:bodyPr/>
            <a:lstStyle/>
            <a:p>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713A8-9845-156C-FDC7-DF51CD514DA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4AB126B-93AF-9D09-8751-D07BAC8056D4}"/>
              </a:ext>
            </a:extLst>
          </p:cNvPr>
          <p:cNvSpPr txBox="1"/>
          <p:nvPr/>
        </p:nvSpPr>
        <p:spPr>
          <a:xfrm>
            <a:off x="1288251" y="1783156"/>
            <a:ext cx="10281136" cy="1179810"/>
          </a:xfrm>
          <a:prstGeom prst="rect">
            <a:avLst/>
          </a:prstGeom>
        </p:spPr>
        <p:txBody>
          <a:bodyPr lIns="0" tIns="0" rIns="0" bIns="0" rtlCol="0" anchor="t">
            <a:spAutoFit/>
          </a:bodyPr>
          <a:lstStyle/>
          <a:p>
            <a:pPr marL="0" lvl="0" indent="0" algn="l">
              <a:lnSpc>
                <a:spcPts val="9179"/>
              </a:lnSpc>
            </a:pPr>
            <a:r>
              <a:rPr lang="en-US" sz="8499" b="1" spc="-212" dirty="0">
                <a:solidFill>
                  <a:srgbClr val="112D4E"/>
                </a:solidFill>
                <a:latin typeface="Barlow Bold"/>
                <a:ea typeface="Barlow Bold"/>
                <a:cs typeface="Barlow Bold"/>
                <a:sym typeface="Barlow Bold"/>
              </a:rPr>
              <a:t>Appeal  </a:t>
            </a:r>
          </a:p>
        </p:txBody>
      </p:sp>
      <p:sp>
        <p:nvSpPr>
          <p:cNvPr id="3" name="TextBox 3">
            <a:extLst>
              <a:ext uri="{FF2B5EF4-FFF2-40B4-BE49-F238E27FC236}">
                <a16:creationId xmlns:a16="http://schemas.microsoft.com/office/drawing/2014/main" id="{E7FDE7BF-6ACE-4204-2FA8-5A3EFFE00D70}"/>
              </a:ext>
            </a:extLst>
          </p:cNvPr>
          <p:cNvSpPr txBox="1"/>
          <p:nvPr/>
        </p:nvSpPr>
        <p:spPr>
          <a:xfrm>
            <a:off x="2025706" y="3006963"/>
            <a:ext cx="9193915" cy="852798"/>
          </a:xfrm>
          <a:prstGeom prst="rect">
            <a:avLst/>
          </a:prstGeom>
        </p:spPr>
        <p:txBody>
          <a:bodyPr lIns="0" tIns="0" rIns="0" bIns="0" rtlCol="0" anchor="t">
            <a:spAutoFit/>
          </a:bodyPr>
          <a:lstStyle/>
          <a:p>
            <a:pPr algn="l">
              <a:lnSpc>
                <a:spcPts val="7000"/>
              </a:lnSpc>
              <a:spcBef>
                <a:spcPct val="0"/>
              </a:spcBef>
            </a:pPr>
            <a:r>
              <a:rPr lang="en-US" sz="5000" b="1" dirty="0">
                <a:solidFill>
                  <a:srgbClr val="00205B"/>
                </a:solidFill>
                <a:latin typeface="Poppins Bold"/>
                <a:ea typeface="Poppins Bold"/>
                <a:cs typeface="Poppins Bold"/>
                <a:sym typeface="Poppins Bold"/>
              </a:rPr>
              <a:t>Grounds for Appeal </a:t>
            </a:r>
          </a:p>
        </p:txBody>
      </p:sp>
      <p:sp>
        <p:nvSpPr>
          <p:cNvPr id="4" name="Freeform 4">
            <a:extLst>
              <a:ext uri="{FF2B5EF4-FFF2-40B4-BE49-F238E27FC236}">
                <a16:creationId xmlns:a16="http://schemas.microsoft.com/office/drawing/2014/main" id="{E4992565-95C5-63FA-E4A0-DDD67C8CAEBA}"/>
              </a:ext>
            </a:extLst>
          </p:cNvPr>
          <p:cNvSpPr/>
          <p:nvPr/>
        </p:nvSpPr>
        <p:spPr>
          <a:xfrm>
            <a:off x="1306312" y="3228347"/>
            <a:ext cx="533373" cy="410030"/>
          </a:xfrm>
          <a:custGeom>
            <a:avLst/>
            <a:gdLst/>
            <a:ahLst/>
            <a:cxnLst/>
            <a:rect l="l" t="t" r="r" b="b"/>
            <a:pathLst>
              <a:path w="533373" h="410030">
                <a:moveTo>
                  <a:pt x="0" y="0"/>
                </a:moveTo>
                <a:lnTo>
                  <a:pt x="533372" y="0"/>
                </a:lnTo>
                <a:lnTo>
                  <a:pt x="533372" y="410030"/>
                </a:lnTo>
                <a:lnTo>
                  <a:pt x="0" y="410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a:extLst>
              <a:ext uri="{FF2B5EF4-FFF2-40B4-BE49-F238E27FC236}">
                <a16:creationId xmlns:a16="http://schemas.microsoft.com/office/drawing/2014/main" id="{083CA07F-B77B-A3FE-FFBC-67561C1B6661}"/>
              </a:ext>
            </a:extLst>
          </p:cNvPr>
          <p:cNvGrpSpPr/>
          <p:nvPr/>
        </p:nvGrpSpPr>
        <p:grpSpPr>
          <a:xfrm>
            <a:off x="15847548" y="-1968163"/>
            <a:ext cx="7573225" cy="6508240"/>
            <a:chOff x="0" y="0"/>
            <a:chExt cx="812800" cy="698500"/>
          </a:xfrm>
        </p:grpSpPr>
        <p:sp>
          <p:nvSpPr>
            <p:cNvPr id="6" name="Freeform 6">
              <a:extLst>
                <a:ext uri="{FF2B5EF4-FFF2-40B4-BE49-F238E27FC236}">
                  <a16:creationId xmlns:a16="http://schemas.microsoft.com/office/drawing/2014/main" id="{57C7A4D1-003D-57D6-6BA5-DD8291310CE7}"/>
                </a:ext>
              </a:extLst>
            </p:cNvPr>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a:p>
          </p:txBody>
        </p:sp>
        <p:sp>
          <p:nvSpPr>
            <p:cNvPr id="7" name="TextBox 7">
              <a:extLst>
                <a:ext uri="{FF2B5EF4-FFF2-40B4-BE49-F238E27FC236}">
                  <a16:creationId xmlns:a16="http://schemas.microsoft.com/office/drawing/2014/main" id="{2CA00D7C-D618-CBD4-2AAA-5BDDEAA166AF}"/>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8" name="Group 8">
            <a:extLst>
              <a:ext uri="{FF2B5EF4-FFF2-40B4-BE49-F238E27FC236}">
                <a16:creationId xmlns:a16="http://schemas.microsoft.com/office/drawing/2014/main" id="{8BE10C0D-E133-F12C-2255-BC3207DD7ED2}"/>
              </a:ext>
            </a:extLst>
          </p:cNvPr>
          <p:cNvGrpSpPr/>
          <p:nvPr/>
        </p:nvGrpSpPr>
        <p:grpSpPr>
          <a:xfrm>
            <a:off x="16557252" y="-1309297"/>
            <a:ext cx="6172867" cy="5304807"/>
            <a:chOff x="0" y="0"/>
            <a:chExt cx="812800" cy="698500"/>
          </a:xfrm>
        </p:grpSpPr>
        <p:sp>
          <p:nvSpPr>
            <p:cNvPr id="9" name="Freeform 9">
              <a:extLst>
                <a:ext uri="{FF2B5EF4-FFF2-40B4-BE49-F238E27FC236}">
                  <a16:creationId xmlns:a16="http://schemas.microsoft.com/office/drawing/2014/main" id="{03387F55-8F3F-35EB-73FD-EEE2A5AC4041}"/>
                </a:ext>
              </a:extLst>
            </p:cNvPr>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0" name="TextBox 10">
              <a:extLst>
                <a:ext uri="{FF2B5EF4-FFF2-40B4-BE49-F238E27FC236}">
                  <a16:creationId xmlns:a16="http://schemas.microsoft.com/office/drawing/2014/main" id="{44E9E7FB-41D1-0585-FA06-620E1620B1CC}"/>
                </a:ext>
              </a:extLst>
            </p:cNvPr>
            <p:cNvSpPr txBox="1"/>
            <p:nvPr/>
          </p:nvSpPr>
          <p:spPr>
            <a:xfrm>
              <a:off x="114300" y="-28575"/>
              <a:ext cx="584200" cy="727075"/>
            </a:xfrm>
            <a:prstGeom prst="rect">
              <a:avLst/>
            </a:prstGeom>
          </p:spPr>
          <p:txBody>
            <a:bodyPr lIns="50800" tIns="50800" rIns="50800" bIns="50800" rtlCol="0" anchor="ctr"/>
            <a:lstStyle/>
            <a:p>
              <a:pPr algn="ctr">
                <a:lnSpc>
                  <a:spcPts val="2659"/>
                </a:lnSpc>
              </a:pPr>
              <a:endParaRPr/>
            </a:p>
          </p:txBody>
        </p:sp>
      </p:grpSp>
      <p:grpSp>
        <p:nvGrpSpPr>
          <p:cNvPr id="11" name="Group 11">
            <a:extLst>
              <a:ext uri="{FF2B5EF4-FFF2-40B4-BE49-F238E27FC236}">
                <a16:creationId xmlns:a16="http://schemas.microsoft.com/office/drawing/2014/main" id="{2552BDEF-1D36-A76F-1B33-A8AC9C8E7EDD}"/>
              </a:ext>
            </a:extLst>
          </p:cNvPr>
          <p:cNvGrpSpPr/>
          <p:nvPr/>
        </p:nvGrpSpPr>
        <p:grpSpPr>
          <a:xfrm rot="-10800000">
            <a:off x="15401426" y="-1548695"/>
            <a:ext cx="3715747" cy="4323778"/>
            <a:chOff x="0" y="0"/>
            <a:chExt cx="698500" cy="812800"/>
          </a:xfrm>
        </p:grpSpPr>
        <p:sp>
          <p:nvSpPr>
            <p:cNvPr id="12" name="Freeform 12">
              <a:extLst>
                <a:ext uri="{FF2B5EF4-FFF2-40B4-BE49-F238E27FC236}">
                  <a16:creationId xmlns:a16="http://schemas.microsoft.com/office/drawing/2014/main" id="{939645C1-6387-D06A-F66C-FADD4196D26D}"/>
                </a:ext>
              </a:extLst>
            </p:cNvPr>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a:p>
          </p:txBody>
        </p:sp>
        <p:sp>
          <p:nvSpPr>
            <p:cNvPr id="13" name="TextBox 13">
              <a:extLst>
                <a:ext uri="{FF2B5EF4-FFF2-40B4-BE49-F238E27FC236}">
                  <a16:creationId xmlns:a16="http://schemas.microsoft.com/office/drawing/2014/main" id="{6C4BE055-B190-FEBB-8BF7-F93EB1A000B5}"/>
                </a:ext>
              </a:extLst>
            </p:cNvPr>
            <p:cNvSpPr txBox="1"/>
            <p:nvPr/>
          </p:nvSpPr>
          <p:spPr>
            <a:xfrm>
              <a:off x="0" y="111125"/>
              <a:ext cx="698500" cy="561975"/>
            </a:xfrm>
            <a:prstGeom prst="rect">
              <a:avLst/>
            </a:prstGeom>
          </p:spPr>
          <p:txBody>
            <a:bodyPr lIns="120277" tIns="120277" rIns="120277" bIns="120277" rtlCol="0" anchor="ctr"/>
            <a:lstStyle/>
            <a:p>
              <a:pPr algn="ctr">
                <a:lnSpc>
                  <a:spcPts val="2659"/>
                </a:lnSpc>
              </a:pPr>
              <a:endParaRPr/>
            </a:p>
          </p:txBody>
        </p:sp>
      </p:grpSp>
      <p:sp>
        <p:nvSpPr>
          <p:cNvPr id="14" name="TextBox 14">
            <a:extLst>
              <a:ext uri="{FF2B5EF4-FFF2-40B4-BE49-F238E27FC236}">
                <a16:creationId xmlns:a16="http://schemas.microsoft.com/office/drawing/2014/main" id="{D2CE3491-02D1-A817-307C-B4C67582403B}"/>
              </a:ext>
            </a:extLst>
          </p:cNvPr>
          <p:cNvSpPr txBox="1"/>
          <p:nvPr/>
        </p:nvSpPr>
        <p:spPr>
          <a:xfrm>
            <a:off x="1198243" y="3936325"/>
            <a:ext cx="16199854" cy="8278100"/>
          </a:xfrm>
          <a:prstGeom prst="rect">
            <a:avLst/>
          </a:prstGeom>
        </p:spPr>
        <p:txBody>
          <a:bodyPr lIns="0" tIns="0" rIns="0" bIns="0" rtlCol="0" anchor="t">
            <a:spAutoFit/>
          </a:bodyPr>
          <a:lstStyle/>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New evidence that was not reasonably available at the time of the determination regarding responsibility or dismissal was made, that could affect the outcome of the matter; </a:t>
            </a:r>
          </a:p>
          <a:p>
            <a:pPr marL="457200" lvl="0" indent="-457200" fontAlgn="base">
              <a:buFont typeface="Arial" panose="020B0604020202020204" pitchFamily="34" charset="0"/>
              <a:buChar char="•"/>
            </a:pPr>
            <a:endParaRPr lang="en-US" sz="3400" dirty="0">
              <a:latin typeface="Poppins" panose="00000500000000000000" pitchFamily="2" charset="0"/>
              <a:cs typeface="Poppins" panose="00000500000000000000" pitchFamily="2" charset="0"/>
            </a:endParaRPr>
          </a:p>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Procedural irregularity that affected the outcome of the matter; or </a:t>
            </a:r>
          </a:p>
          <a:p>
            <a:pPr lvl="0" fontAlgn="base"/>
            <a:endParaRPr lang="en-US" sz="3400" dirty="0">
              <a:latin typeface="Poppins" panose="00000500000000000000" pitchFamily="2" charset="0"/>
              <a:cs typeface="Poppins" panose="00000500000000000000" pitchFamily="2" charset="0"/>
            </a:endParaRPr>
          </a:p>
          <a:p>
            <a:pPr marL="457200" lvl="0" indent="-457200" fontAlgn="base">
              <a:buFont typeface="Arial" panose="020B0604020202020204" pitchFamily="34" charset="0"/>
              <a:buChar char="•"/>
            </a:pPr>
            <a:r>
              <a:rPr lang="en-US" sz="3400" dirty="0">
                <a:latin typeface="Poppins" panose="00000500000000000000" pitchFamily="2" charset="0"/>
                <a:cs typeface="Poppins" panose="00000500000000000000" pitchFamily="2" charset="0"/>
              </a:rPr>
              <a:t>The Title IX Coordinator, investigator(s), or decision-maker(s) had a conflict of interest or bias for or against the Complainants or the Respondents generally or the individual Complainant or Respondent that affected the outcome of the matter.</a:t>
            </a:r>
          </a:p>
          <a:p>
            <a:pPr algn="l">
              <a:lnSpc>
                <a:spcPts val="4759"/>
              </a:lnSpc>
              <a:spcBef>
                <a:spcPct val="0"/>
              </a:spcBef>
            </a:pPr>
            <a:r>
              <a:rPr lang="en-US" sz="3400" dirty="0">
                <a:solidFill>
                  <a:srgbClr val="00205B"/>
                </a:solidFill>
                <a:latin typeface="Poppins" panose="00000500000000000000" pitchFamily="2" charset="0"/>
                <a:ea typeface="Poppins"/>
                <a:cs typeface="Poppins" panose="00000500000000000000" pitchFamily="2" charset="0"/>
                <a:sym typeface="Poppins"/>
              </a:rPr>
              <a:t> </a:t>
            </a: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400" dirty="0">
              <a:solidFill>
                <a:srgbClr val="00205B"/>
              </a:solidFill>
              <a:latin typeface="Poppins" panose="00000500000000000000" pitchFamily="2" charset="0"/>
              <a:ea typeface="Poppins"/>
              <a:cs typeface="Poppins" panose="00000500000000000000" pitchFamily="2" charset="0"/>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a:p>
            <a:pPr algn="l">
              <a:lnSpc>
                <a:spcPts val="4759"/>
              </a:lnSpc>
              <a:spcBef>
                <a:spcPct val="0"/>
              </a:spcBef>
            </a:pPr>
            <a:endParaRPr lang="en-US" sz="3399" dirty="0">
              <a:solidFill>
                <a:srgbClr val="00205B"/>
              </a:solidFill>
              <a:latin typeface="Poppins"/>
              <a:ea typeface="Poppins"/>
              <a:cs typeface="Poppins"/>
              <a:sym typeface="Poppins"/>
            </a:endParaRPr>
          </a:p>
        </p:txBody>
      </p:sp>
    </p:spTree>
    <p:extLst>
      <p:ext uri="{BB962C8B-B14F-4D97-AF65-F5344CB8AC3E}">
        <p14:creationId xmlns:p14="http://schemas.microsoft.com/office/powerpoint/2010/main" val="95248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177363" y="2400185"/>
            <a:ext cx="5624390" cy="750570"/>
          </a:xfrm>
          <a:prstGeom prst="rect">
            <a:avLst/>
          </a:prstGeom>
        </p:spPr>
        <p:txBody>
          <a:bodyPr lIns="0" tIns="0" rIns="0" bIns="0" rtlCol="0" anchor="t">
            <a:spAutoFit/>
          </a:bodyPr>
          <a:lstStyle/>
          <a:p>
            <a:pPr algn="ctr">
              <a:lnSpc>
                <a:spcPts val="5879"/>
              </a:lnSpc>
              <a:spcBef>
                <a:spcPct val="0"/>
              </a:spcBef>
            </a:pPr>
            <a:r>
              <a:rPr lang="en-US" sz="4199" b="1" dirty="0">
                <a:solidFill>
                  <a:srgbClr val="00205B"/>
                </a:solidFill>
                <a:latin typeface="Poppins Bold"/>
                <a:ea typeface="Poppins Bold"/>
                <a:cs typeface="Poppins Bold"/>
                <a:sym typeface="Poppins Bold"/>
              </a:rPr>
              <a:t>Sexual Harassment</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578327" y="3667760"/>
            <a:ext cx="16890583" cy="6619240"/>
          </a:xfrm>
          <a:prstGeom prst="rect">
            <a:avLst/>
          </a:prstGeom>
        </p:spPr>
        <p:txBody>
          <a:bodyPr lIns="0" tIns="0" rIns="0" bIns="0" rtlCol="0" anchor="t">
            <a:spAutoFit/>
          </a:bodyPr>
          <a:lstStyle/>
          <a:p>
            <a:pPr algn="l">
              <a:lnSpc>
                <a:spcPts val="4759"/>
              </a:lnSpc>
            </a:pPr>
            <a:r>
              <a:rPr lang="en-US" sz="3399" dirty="0">
                <a:solidFill>
                  <a:srgbClr val="00205B"/>
                </a:solidFill>
                <a:latin typeface="Poppins"/>
                <a:ea typeface="Poppins"/>
                <a:cs typeface="Poppins"/>
                <a:sym typeface="Poppins"/>
              </a:rPr>
              <a:t>“Conduct on the basis of sex that satisfies one or more of the following: </a:t>
            </a:r>
          </a:p>
          <a:p>
            <a:pPr algn="l">
              <a:lnSpc>
                <a:spcPts val="4759"/>
              </a:lnSpc>
            </a:pPr>
            <a:r>
              <a:rPr lang="en-US" sz="3399" dirty="0">
                <a:solidFill>
                  <a:srgbClr val="00205B"/>
                </a:solidFill>
                <a:latin typeface="Poppins"/>
                <a:ea typeface="Poppins"/>
                <a:cs typeface="Poppins"/>
                <a:sym typeface="Poppins"/>
              </a:rPr>
              <a:t>(1) An employee of the recipient conditioning the provision of an aid, benefit, or service of the recipient on an individual’s participation in unwelcome sexual conduct; (2) Unwelcome conduct determined by a reasonable person to be so severe, pervasive, and objectively offensive that it effectively denies a person equal access to the recipient’s education program or activity; or (3) “Sexual assault” as defined in 20 U.S.C. 1092(f)(6)(A)(v), “dating violence” as defined in 34 U.S.C. 12291(a)(10), “domestic violence” as defined in 34 U.S.C. 12291(a)(8), or “stalking” as defined in 34 U.S.C. 12291(a)(30). “</a:t>
            </a:r>
          </a:p>
          <a:p>
            <a:pPr algn="l">
              <a:lnSpc>
                <a:spcPts val="4759"/>
              </a:lnSpc>
            </a:pPr>
            <a:r>
              <a:rPr lang="en-US" sz="3399" dirty="0">
                <a:solidFill>
                  <a:srgbClr val="00205B"/>
                </a:solidFill>
                <a:latin typeface="Poppins"/>
                <a:ea typeface="Poppins"/>
                <a:cs typeface="Poppins"/>
                <a:sym typeface="Poppins"/>
              </a:rPr>
              <a:t> §Sec. 106.30</a:t>
            </a:r>
          </a:p>
          <a:p>
            <a:pPr algn="l">
              <a:lnSpc>
                <a:spcPts val="4759"/>
              </a:lnSpc>
              <a:spcBef>
                <a:spcPct val="0"/>
              </a:spcBef>
            </a:pPr>
            <a:endParaRPr lang="en-US" sz="3399" dirty="0">
              <a:solidFill>
                <a:srgbClr val="00205B"/>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5624390"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Sex</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028700" y="4337850"/>
            <a:ext cx="15448830" cy="5190617"/>
          </a:xfrm>
          <a:prstGeom prst="rect">
            <a:avLst/>
          </a:prstGeom>
        </p:spPr>
        <p:txBody>
          <a:bodyPr lIns="0" tIns="0" rIns="0" bIns="0" rtlCol="0" anchor="t">
            <a:spAutoFit/>
          </a:bodyPr>
          <a:lstStyle/>
          <a:p>
            <a:pPr marL="734059" lvl="1" indent="-367030" algn="l">
              <a:lnSpc>
                <a:spcPts val="5133"/>
              </a:lnSpc>
              <a:buFont typeface="Arial"/>
              <a:buChar char="•"/>
            </a:pPr>
            <a:r>
              <a:rPr lang="en-US" sz="3399">
                <a:solidFill>
                  <a:srgbClr val="00205B"/>
                </a:solidFill>
                <a:latin typeface="Poppins"/>
                <a:ea typeface="Poppins"/>
                <a:cs typeface="Poppins"/>
                <a:sym typeface="Poppins"/>
              </a:rPr>
              <a:t>“Executive Order 14168</a:t>
            </a:r>
          </a:p>
          <a:p>
            <a:pPr marL="734059" lvl="1" indent="-367030" algn="l">
              <a:lnSpc>
                <a:spcPts val="5133"/>
              </a:lnSpc>
              <a:buFont typeface="Arial"/>
              <a:buChar char="•"/>
            </a:pPr>
            <a:r>
              <a:rPr lang="en-US" sz="3399" u="sng">
                <a:solidFill>
                  <a:srgbClr val="00205B"/>
                </a:solidFill>
                <a:latin typeface="Poppins"/>
                <a:ea typeface="Poppins"/>
                <a:cs typeface="Poppins"/>
                <a:sym typeface="Poppins"/>
                <a:hlinkClick r:id="rId4" tooltip="https://www.federalregister.gov/documents/2025/01/30/2025-02090/defending-women-from-gender-ideology-extremism-and-restoring-biological-truth-to-the-federal"/>
              </a:rPr>
              <a:t>Federal Register :: Defending Women From Gender Ideology Extremism and Restoring Biological Truth to the Federal Government</a:t>
            </a:r>
          </a:p>
          <a:p>
            <a:pPr marL="734059" lvl="1" indent="-367030" algn="l">
              <a:lnSpc>
                <a:spcPts val="5133"/>
              </a:lnSpc>
              <a:buFont typeface="Arial"/>
              <a:buChar char="•"/>
            </a:pPr>
            <a:r>
              <a:rPr lang="en-US" sz="3399">
                <a:solidFill>
                  <a:srgbClr val="00205B"/>
                </a:solidFill>
                <a:latin typeface="Poppins"/>
                <a:ea typeface="Poppins"/>
                <a:cs typeface="Poppins"/>
                <a:sym typeface="Poppins"/>
              </a:rPr>
              <a:t>Dear Colleague Letter – January 31, 2025</a:t>
            </a:r>
          </a:p>
          <a:p>
            <a:pPr marL="734059" lvl="1" indent="-367030" algn="l">
              <a:lnSpc>
                <a:spcPts val="5133"/>
              </a:lnSpc>
              <a:buFont typeface="Arial"/>
              <a:buChar char="•"/>
            </a:pPr>
            <a:r>
              <a:rPr lang="en-US" sz="3399">
                <a:solidFill>
                  <a:srgbClr val="00205B"/>
                </a:solidFill>
                <a:latin typeface="Poppins"/>
                <a:ea typeface="Poppins"/>
                <a:cs typeface="Poppins"/>
                <a:sym typeface="Poppins"/>
              </a:rPr>
              <a:t>Dear Colleague Letter – February 4, 2025 </a:t>
            </a:r>
            <a:r>
              <a:rPr lang="en-US" sz="3399" u="sng">
                <a:solidFill>
                  <a:srgbClr val="00205B"/>
                </a:solidFill>
                <a:latin typeface="Poppins"/>
                <a:ea typeface="Poppins"/>
                <a:cs typeface="Poppins"/>
                <a:sym typeface="Poppins"/>
                <a:hlinkClick r:id="rId5" tooltip="https://www.ed.gov/media/document/title-ix-enforcement-directive-dcl"/>
              </a:rPr>
              <a:t>Title IX Enforecment Directive DCL (PDF)</a:t>
            </a:r>
          </a:p>
          <a:p>
            <a:pPr algn="l">
              <a:lnSpc>
                <a:spcPts val="5133"/>
              </a:lnSpc>
            </a:pPr>
            <a:endParaRPr lang="en-US" sz="3399" u="sng">
              <a:solidFill>
                <a:srgbClr val="00205B"/>
              </a:solidFill>
              <a:latin typeface="Poppins"/>
              <a:ea typeface="Poppins"/>
              <a:cs typeface="Poppins"/>
              <a:sym typeface="Poppins"/>
              <a:hlinkClick r:id="rId5" tooltip="https://www.ed.gov/media/document/title-ix-enforcement-directive-dcl"/>
            </a:endParaRPr>
          </a:p>
          <a:p>
            <a:pPr algn="l">
              <a:lnSpc>
                <a:spcPts val="5133"/>
              </a:lnSpc>
            </a:pPr>
            <a:endParaRPr lang="en-US" sz="3399" u="sng">
              <a:solidFill>
                <a:srgbClr val="00205B"/>
              </a:solidFill>
              <a:latin typeface="Poppins"/>
              <a:ea typeface="Poppins"/>
              <a:cs typeface="Poppins"/>
              <a:sym typeface="Poppins"/>
              <a:hlinkClick r:id="rId5" tooltip="https://www.ed.gov/media/document/title-ix-enforcement-directive-dc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0373872" cy="728498"/>
            <a:chOff x="0" y="0"/>
            <a:chExt cx="8680757" cy="609600"/>
          </a:xfrm>
        </p:grpSpPr>
        <p:sp>
          <p:nvSpPr>
            <p:cNvPr id="3" name="Freeform 3"/>
            <p:cNvSpPr/>
            <p:nvPr/>
          </p:nvSpPr>
          <p:spPr>
            <a:xfrm>
              <a:off x="1451" y="0"/>
              <a:ext cx="8677856" cy="609600"/>
            </a:xfrm>
            <a:custGeom>
              <a:avLst/>
              <a:gdLst/>
              <a:ahLst/>
              <a:cxnLst/>
              <a:rect l="l" t="t" r="r" b="b"/>
              <a:pathLst>
                <a:path w="8677856" h="609600">
                  <a:moveTo>
                    <a:pt x="8470136" y="0"/>
                  </a:moveTo>
                  <a:lnTo>
                    <a:pt x="4519" y="0"/>
                  </a:lnTo>
                  <a:cubicBezTo>
                    <a:pt x="3136" y="0"/>
                    <a:pt x="1837" y="665"/>
                    <a:pt x="1028" y="1787"/>
                  </a:cubicBezTo>
                  <a:cubicBezTo>
                    <a:pt x="220" y="2909"/>
                    <a:pt x="0" y="4352"/>
                    <a:pt x="437" y="5664"/>
                  </a:cubicBezTo>
                  <a:lnTo>
                    <a:pt x="199861" y="603936"/>
                  </a:lnTo>
                  <a:cubicBezTo>
                    <a:pt x="200989" y="607319"/>
                    <a:pt x="204154" y="609600"/>
                    <a:pt x="207719" y="609600"/>
                  </a:cubicBezTo>
                  <a:lnTo>
                    <a:pt x="8673336" y="609600"/>
                  </a:lnTo>
                  <a:cubicBezTo>
                    <a:pt x="8674719" y="609600"/>
                    <a:pt x="8676018" y="608935"/>
                    <a:pt x="8676826" y="607813"/>
                  </a:cubicBezTo>
                  <a:cubicBezTo>
                    <a:pt x="8677636" y="606691"/>
                    <a:pt x="8677856" y="605248"/>
                    <a:pt x="8677418" y="603936"/>
                  </a:cubicBezTo>
                  <a:lnTo>
                    <a:pt x="8477994" y="5664"/>
                  </a:lnTo>
                  <a:cubicBezTo>
                    <a:pt x="8476866" y="2281"/>
                    <a:pt x="8473701" y="0"/>
                    <a:pt x="8470136"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8477557"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089219" y="2273780"/>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524436" y="2342025"/>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8300953"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Education Program Activity</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1195142" y="4454358"/>
            <a:ext cx="15159360" cy="5419090"/>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““[E]ducation program or activity” includes locations, </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v</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nts, o</a:t>
            </a:r>
            <a:r>
              <a:rPr lang="en-US" sz="3399" u="none">
                <a:solidFill>
                  <a:srgbClr val="00205B"/>
                </a:solidFill>
                <a:latin typeface="Poppins"/>
                <a:ea typeface="Poppins"/>
                <a:cs typeface="Poppins"/>
                <a:sym typeface="Poppins"/>
              </a:rPr>
              <a:t>r </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rcum</a:t>
            </a:r>
            <a:r>
              <a:rPr lang="en-US" sz="3399" u="none">
                <a:solidFill>
                  <a:srgbClr val="00205B"/>
                </a:solidFill>
                <a:latin typeface="Poppins"/>
                <a:ea typeface="Poppins"/>
                <a:cs typeface="Poppins"/>
                <a:sym typeface="Poppins"/>
              </a:rPr>
              <a:t>st</a:t>
            </a:r>
            <a:r>
              <a:rPr lang="en-US" sz="3399">
                <a:solidFill>
                  <a:srgbClr val="00205B"/>
                </a:solidFill>
                <a:latin typeface="Poppins"/>
                <a:ea typeface="Poppins"/>
                <a:cs typeface="Poppins"/>
                <a:sym typeface="Poppins"/>
              </a:rPr>
              <a:t>ances ov</a:t>
            </a:r>
            <a:r>
              <a:rPr lang="en-US" sz="3399" u="none">
                <a:solidFill>
                  <a:srgbClr val="00205B"/>
                </a:solidFill>
                <a:latin typeface="Poppins"/>
                <a:ea typeface="Poppins"/>
                <a:cs typeface="Poppins"/>
                <a:sym typeface="Poppins"/>
              </a:rPr>
              <a:t>er </a:t>
            </a:r>
            <a:r>
              <a:rPr lang="en-US" sz="3399">
                <a:solidFill>
                  <a:srgbClr val="00205B"/>
                </a:solidFill>
                <a:latin typeface="Poppins"/>
                <a:ea typeface="Poppins"/>
                <a:cs typeface="Poppins"/>
                <a:sym typeface="Poppins"/>
              </a:rPr>
              <a:t>which</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ex</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rcised substa</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tial</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cont</a:t>
            </a:r>
            <a:r>
              <a:rPr lang="en-US" sz="3399" u="none">
                <a:solidFill>
                  <a:srgbClr val="00205B"/>
                </a:solidFill>
                <a:latin typeface="Poppins"/>
                <a:ea typeface="Poppins"/>
                <a:cs typeface="Poppins"/>
                <a:sym typeface="Poppins"/>
              </a:rPr>
              <a:t>ro</a:t>
            </a:r>
            <a:r>
              <a:rPr lang="en-US" sz="3399">
                <a:solidFill>
                  <a:srgbClr val="00205B"/>
                </a:solidFill>
                <a:latin typeface="Poppins"/>
                <a:ea typeface="Poppins"/>
                <a:cs typeface="Poppins"/>
                <a:sym typeface="Poppins"/>
              </a:rPr>
              <a:t>l</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ov</a:t>
            </a:r>
            <a:r>
              <a:rPr lang="en-US" sz="3399" u="none">
                <a:solidFill>
                  <a:srgbClr val="00205B"/>
                </a:solidFill>
                <a:latin typeface="Poppins"/>
                <a:ea typeface="Poppins"/>
                <a:cs typeface="Poppins"/>
                <a:sym typeface="Poppins"/>
              </a:rPr>
              <a:t>er </a:t>
            </a:r>
            <a:r>
              <a:rPr lang="en-US" sz="3399">
                <a:solidFill>
                  <a:srgbClr val="00205B"/>
                </a:solidFill>
                <a:latin typeface="Poppins"/>
                <a:ea typeface="Poppins"/>
                <a:cs typeface="Poppins"/>
                <a:sym typeface="Poppins"/>
              </a:rPr>
              <a:t>b</a:t>
            </a:r>
            <a:r>
              <a:rPr lang="en-US" sz="3399" u="none">
                <a:solidFill>
                  <a:srgbClr val="00205B"/>
                </a:solidFill>
                <a:latin typeface="Poppins"/>
                <a:ea typeface="Poppins"/>
                <a:cs typeface="Poppins"/>
                <a:sym typeface="Poppins"/>
              </a:rPr>
              <a:t>o</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 t</a:t>
            </a:r>
            <a:r>
              <a:rPr lang="en-US" sz="3399">
                <a:solidFill>
                  <a:srgbClr val="00205B"/>
                </a:solidFill>
                <a:latin typeface="Poppins"/>
                <a:ea typeface="Poppins"/>
                <a:cs typeface="Poppins"/>
                <a:sym typeface="Poppins"/>
              </a:rPr>
              <a:t>he </a:t>
            </a:r>
            <a:r>
              <a:rPr lang="en-US" sz="3399" u="none">
                <a:solidFill>
                  <a:srgbClr val="00205B"/>
                </a:solidFill>
                <a:latin typeface="Poppins"/>
                <a:ea typeface="Poppins"/>
                <a:cs typeface="Poppins"/>
                <a:sym typeface="Poppins"/>
              </a:rPr>
              <a:t>res</a:t>
            </a:r>
            <a:r>
              <a:rPr lang="en-US" sz="3399">
                <a:solidFill>
                  <a:srgbClr val="00205B"/>
                </a:solidFill>
                <a:latin typeface="Poppins"/>
                <a:ea typeface="Poppins"/>
                <a:cs typeface="Poppins"/>
                <a:sym typeface="Poppins"/>
              </a:rPr>
              <a:t>pondent</a:t>
            </a:r>
            <a:r>
              <a:rPr lang="en-US" sz="3399" u="none">
                <a:solidFill>
                  <a:srgbClr val="00205B"/>
                </a:solidFill>
                <a:latin typeface="Poppins"/>
                <a:ea typeface="Poppins"/>
                <a:cs typeface="Poppins"/>
                <a:sym typeface="Poppins"/>
              </a:rPr>
              <a:t> and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contex</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 </a:t>
            </a:r>
            <a:r>
              <a:rPr lang="en-US" sz="3399" u="none">
                <a:solidFill>
                  <a:srgbClr val="00205B"/>
                </a:solidFill>
                <a:latin typeface="Poppins"/>
                <a:ea typeface="Poppins"/>
                <a:cs typeface="Poppins"/>
                <a:sym typeface="Poppins"/>
              </a:rPr>
              <a:t>in </a:t>
            </a:r>
            <a:r>
              <a:rPr lang="en-US" sz="3399">
                <a:solidFill>
                  <a:srgbClr val="00205B"/>
                </a:solidFill>
                <a:latin typeface="Poppins"/>
                <a:ea typeface="Poppins"/>
                <a:cs typeface="Poppins"/>
                <a:sym typeface="Poppins"/>
              </a:rPr>
              <a:t>wh</a:t>
            </a:r>
            <a:r>
              <a:rPr lang="en-US" sz="3399" u="none">
                <a:solidFill>
                  <a:srgbClr val="00205B"/>
                </a:solidFill>
                <a:latin typeface="Poppins"/>
                <a:ea typeface="Poppins"/>
                <a:cs typeface="Poppins"/>
                <a:sym typeface="Poppins"/>
              </a:rPr>
              <a:t>ich the </a:t>
            </a: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xu</a:t>
            </a:r>
            <a:r>
              <a:rPr lang="en-US" sz="3399" u="none">
                <a:solidFill>
                  <a:srgbClr val="00205B"/>
                </a:solidFill>
                <a:latin typeface="Poppins"/>
                <a:ea typeface="Poppins"/>
                <a:cs typeface="Poppins"/>
                <a:sym typeface="Poppins"/>
              </a:rPr>
              <a:t>al </a:t>
            </a:r>
            <a:r>
              <a:rPr lang="en-US" sz="3399">
                <a:solidFill>
                  <a:srgbClr val="00205B"/>
                </a:solidFill>
                <a:latin typeface="Poppins"/>
                <a:ea typeface="Poppins"/>
                <a:cs typeface="Poppins"/>
                <a:sym typeface="Poppins"/>
              </a:rPr>
              <a:t>ha</a:t>
            </a:r>
            <a:r>
              <a:rPr lang="en-US" sz="3399" u="none">
                <a:solidFill>
                  <a:srgbClr val="00205B"/>
                </a:solidFill>
                <a:latin typeface="Poppins"/>
                <a:ea typeface="Poppins"/>
                <a:cs typeface="Poppins"/>
                <a:sym typeface="Poppins"/>
              </a:rPr>
              <a:t>r</a:t>
            </a:r>
            <a:r>
              <a:rPr lang="en-US" sz="3399">
                <a:solidFill>
                  <a:srgbClr val="00205B"/>
                </a:solidFill>
                <a:latin typeface="Poppins"/>
                <a:ea typeface="Poppins"/>
                <a:cs typeface="Poppins"/>
                <a:sym typeface="Poppins"/>
              </a:rPr>
              <a:t>ass</a:t>
            </a:r>
            <a:r>
              <a:rPr lang="en-US" sz="3399" u="none">
                <a:solidFill>
                  <a:srgbClr val="00205B"/>
                </a:solidFill>
                <a:latin typeface="Poppins"/>
                <a:ea typeface="Poppins"/>
                <a:cs typeface="Poppins"/>
                <a:sym typeface="Poppins"/>
              </a:rPr>
              <a:t>ment</a:t>
            </a:r>
            <a:r>
              <a:rPr lang="en-US" sz="3399">
                <a:solidFill>
                  <a:srgbClr val="00205B"/>
                </a:solidFill>
                <a:latin typeface="Poppins"/>
                <a:ea typeface="Poppins"/>
                <a:cs typeface="Poppins"/>
                <a:sym typeface="Poppins"/>
              </a:rPr>
              <a:t> occurs, and also includes any building owned or controlled by a student organization that is offic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al</a:t>
            </a:r>
            <a:r>
              <a:rPr lang="en-US" sz="3399" u="none">
                <a:solidFill>
                  <a:srgbClr val="00205B"/>
                </a:solidFill>
                <a:latin typeface="Poppins"/>
                <a:ea typeface="Poppins"/>
                <a:cs typeface="Poppins"/>
                <a:sym typeface="Poppins"/>
              </a:rPr>
              <a:t>l</a:t>
            </a:r>
            <a:r>
              <a:rPr lang="en-US" sz="3399">
                <a:solidFill>
                  <a:srgbClr val="00205B"/>
                </a:solidFill>
                <a:latin typeface="Poppins"/>
                <a:ea typeface="Poppins"/>
                <a:cs typeface="Poppins"/>
                <a:sym typeface="Poppins"/>
              </a:rPr>
              <a:t>y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cognized</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by a</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p</a:t>
            </a:r>
            <a:r>
              <a:rPr lang="en-US" sz="3399" u="none">
                <a:solidFill>
                  <a:srgbClr val="00205B"/>
                </a:solidFill>
                <a:latin typeface="Poppins"/>
                <a:ea typeface="Poppins"/>
                <a:cs typeface="Poppins"/>
                <a:sym typeface="Poppins"/>
              </a:rPr>
              <a:t>o</a:t>
            </a:r>
            <a:r>
              <a:rPr lang="en-US" sz="3399">
                <a:solidFill>
                  <a:srgbClr val="00205B"/>
                </a:solidFill>
                <a:latin typeface="Poppins"/>
                <a:ea typeface="Poppins"/>
                <a:cs typeface="Poppins"/>
                <a:sym typeface="Poppins"/>
              </a:rPr>
              <a:t>sts</a:t>
            </a:r>
            <a:r>
              <a:rPr lang="en-US" sz="3399" u="none">
                <a:solidFill>
                  <a:srgbClr val="00205B"/>
                </a:solidFill>
                <a:latin typeface="Poppins"/>
                <a:ea typeface="Poppins"/>
                <a:cs typeface="Poppins"/>
                <a:sym typeface="Poppins"/>
              </a:rPr>
              <a:t>ec</a:t>
            </a:r>
            <a:r>
              <a:rPr lang="en-US" sz="3399">
                <a:solidFill>
                  <a:srgbClr val="00205B"/>
                </a:solidFill>
                <a:latin typeface="Poppins"/>
                <a:ea typeface="Poppins"/>
                <a:cs typeface="Poppins"/>
                <a:sym typeface="Poppins"/>
              </a:rPr>
              <a:t>o</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dary</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inst</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tu</a:t>
            </a:r>
            <a:r>
              <a:rPr lang="en-US" sz="3399" u="none">
                <a:solidFill>
                  <a:srgbClr val="00205B"/>
                </a:solidFill>
                <a:latin typeface="Poppins"/>
                <a:ea typeface="Poppins"/>
                <a:cs typeface="Poppins"/>
                <a:sym typeface="Poppins"/>
              </a:rPr>
              <a:t>ti</a:t>
            </a:r>
            <a:r>
              <a:rPr lang="en-US" sz="3399">
                <a:solidFill>
                  <a:srgbClr val="00205B"/>
                </a:solidFill>
                <a:latin typeface="Poppins"/>
                <a:ea typeface="Poppins"/>
                <a:cs typeface="Poppins"/>
                <a:sym typeface="Poppins"/>
              </a:rPr>
              <a:t>on.”</a:t>
            </a:r>
          </a:p>
          <a:p>
            <a:pPr algn="l">
              <a:lnSpc>
                <a:spcPts val="4759"/>
              </a:lnSpc>
            </a:pPr>
            <a:r>
              <a:rPr lang="en-US" sz="3399">
                <a:solidFill>
                  <a:srgbClr val="00205B"/>
                </a:solidFill>
                <a:latin typeface="Poppins"/>
                <a:ea typeface="Poppins"/>
                <a:cs typeface="Poppins"/>
                <a:sym typeface="Poppins"/>
              </a:rPr>
              <a:t>§S</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106.44</a:t>
            </a:r>
            <a:r>
              <a:rPr lang="en-US" sz="3399" u="none">
                <a:solidFill>
                  <a:srgbClr val="00205B"/>
                </a:solidFill>
                <a:latin typeface="Poppins"/>
                <a:ea typeface="Poppins"/>
                <a:cs typeface="Poppins"/>
                <a:sym typeface="Poppins"/>
              </a:rPr>
              <a:t>(</a:t>
            </a:r>
            <a:r>
              <a:rPr lang="en-US" sz="3399">
                <a:solidFill>
                  <a:srgbClr val="00205B"/>
                </a:solidFill>
                <a:latin typeface="Poppins"/>
                <a:ea typeface="Poppins"/>
                <a:cs typeface="Poppins"/>
                <a:sym typeface="Poppins"/>
              </a:rPr>
              <a:t>a</a:t>
            </a:r>
            <a:r>
              <a:rPr lang="en-US" sz="3399" u="none">
                <a:solidFill>
                  <a:srgbClr val="00205B"/>
                </a:solidFill>
                <a:latin typeface="Poppins"/>
                <a:ea typeface="Poppins"/>
                <a:cs typeface="Poppins"/>
                <a:sym typeface="Poppins"/>
              </a:rPr>
              <a:t>)</a:t>
            </a:r>
          </a:p>
          <a:p>
            <a:pPr algn="l">
              <a:lnSpc>
                <a:spcPts val="4759"/>
              </a:lnSpc>
            </a:pPr>
            <a:endParaRPr lang="en-US" sz="3399" u="none">
              <a:solidFill>
                <a:srgbClr val="00205B"/>
              </a:solidFill>
              <a:latin typeface="Poppins"/>
              <a:ea typeface="Poppins"/>
              <a:cs typeface="Poppins"/>
              <a:sym typeface="Poppins"/>
            </a:endParaRPr>
          </a:p>
          <a:p>
            <a:pPr algn="l">
              <a:lnSpc>
                <a:spcPts val="4759"/>
              </a:lnSpc>
              <a:spcBef>
                <a:spcPct val="0"/>
              </a:spcBef>
            </a:pPr>
            <a:endParaRPr lang="en-US" sz="3399" u="none">
              <a:solidFill>
                <a:srgbClr val="00205B"/>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E6E6E6">
                <a:alpha val="100000"/>
              </a:srgb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
          <p:cNvGrpSpPr/>
          <p:nvPr/>
        </p:nvGrpSpPr>
        <p:grpSpPr>
          <a:xfrm>
            <a:off x="-284652" y="2451861"/>
            <a:ext cx="14098486" cy="728498"/>
            <a:chOff x="0" y="0"/>
            <a:chExt cx="11797480" cy="609600"/>
          </a:xfrm>
        </p:grpSpPr>
        <p:sp>
          <p:nvSpPr>
            <p:cNvPr id="3" name="Freeform 3"/>
            <p:cNvSpPr/>
            <p:nvPr/>
          </p:nvSpPr>
          <p:spPr>
            <a:xfrm>
              <a:off x="1067" y="0"/>
              <a:ext cx="11795345" cy="609600"/>
            </a:xfrm>
            <a:custGeom>
              <a:avLst/>
              <a:gdLst/>
              <a:ahLst/>
              <a:cxnLst/>
              <a:rect l="l" t="t" r="r" b="b"/>
              <a:pathLst>
                <a:path w="11795345" h="609600">
                  <a:moveTo>
                    <a:pt x="11588820" y="0"/>
                  </a:moveTo>
                  <a:lnTo>
                    <a:pt x="3326" y="0"/>
                  </a:lnTo>
                  <a:cubicBezTo>
                    <a:pt x="2308" y="0"/>
                    <a:pt x="1353" y="489"/>
                    <a:pt x="757" y="1315"/>
                  </a:cubicBezTo>
                  <a:cubicBezTo>
                    <a:pt x="162" y="2141"/>
                    <a:pt x="0" y="3202"/>
                    <a:pt x="322" y="4168"/>
                  </a:cubicBezTo>
                  <a:lnTo>
                    <a:pt x="200744" y="605432"/>
                  </a:lnTo>
                  <a:cubicBezTo>
                    <a:pt x="201573" y="607921"/>
                    <a:pt x="203903" y="609600"/>
                    <a:pt x="206526" y="609600"/>
                  </a:cubicBezTo>
                  <a:lnTo>
                    <a:pt x="11792020" y="609600"/>
                  </a:lnTo>
                  <a:cubicBezTo>
                    <a:pt x="11793038" y="609600"/>
                    <a:pt x="11793994" y="609111"/>
                    <a:pt x="11794588" y="608285"/>
                  </a:cubicBezTo>
                  <a:cubicBezTo>
                    <a:pt x="11795184" y="607459"/>
                    <a:pt x="11795346" y="606398"/>
                    <a:pt x="11795024" y="605432"/>
                  </a:cubicBezTo>
                  <a:lnTo>
                    <a:pt x="11594602" y="4168"/>
                  </a:lnTo>
                  <a:cubicBezTo>
                    <a:pt x="11593773" y="1679"/>
                    <a:pt x="11591443" y="0"/>
                    <a:pt x="11588820" y="0"/>
                  </a:cubicBezTo>
                  <a:close/>
                </a:path>
              </a:pathLst>
            </a:custGeom>
            <a:gradFill rotWithShape="1">
              <a:gsLst>
                <a:gs pos="0">
                  <a:srgbClr val="FFE42F">
                    <a:alpha val="100000"/>
                  </a:srgbClr>
                </a:gs>
                <a:gs pos="100000">
                  <a:srgbClr val="FFB613">
                    <a:alpha val="100000"/>
                  </a:srgbClr>
                </a:gs>
              </a:gsLst>
              <a:path path="circle">
                <a:fillToRect l="50000" t="50000" r="50000" b="50000"/>
              </a:path>
            </a:gradFill>
          </p:spPr>
          <p:txBody>
            <a:bodyPr/>
            <a:lstStyle/>
            <a:p>
              <a:endParaRPr lang="en-US"/>
            </a:p>
          </p:txBody>
        </p:sp>
        <p:sp>
          <p:nvSpPr>
            <p:cNvPr id="4" name="TextBox 4"/>
            <p:cNvSpPr txBox="1"/>
            <p:nvPr/>
          </p:nvSpPr>
          <p:spPr>
            <a:xfrm>
              <a:off x="101600" y="-28575"/>
              <a:ext cx="11594280" cy="6381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3813834" y="2281006"/>
            <a:ext cx="1538485" cy="906579"/>
            <a:chOff x="0" y="0"/>
            <a:chExt cx="1034505" cy="609600"/>
          </a:xfrm>
        </p:grpSpPr>
        <p:sp>
          <p:nvSpPr>
            <p:cNvPr id="6" name="Freeform 6"/>
            <p:cNvSpPr/>
            <p:nvPr/>
          </p:nvSpPr>
          <p:spPr>
            <a:xfrm>
              <a:off x="14672" y="0"/>
              <a:ext cx="1005162" cy="609600"/>
            </a:xfrm>
            <a:custGeom>
              <a:avLst/>
              <a:gdLst/>
              <a:ahLst/>
              <a:cxnLst/>
              <a:rect l="l" t="t" r="r" b="b"/>
              <a:pathLst>
                <a:path w="1005162" h="609600">
                  <a:moveTo>
                    <a:pt x="756247" y="0"/>
                  </a:moveTo>
                  <a:lnTo>
                    <a:pt x="45714" y="0"/>
                  </a:lnTo>
                  <a:cubicBezTo>
                    <a:pt x="31724" y="0"/>
                    <a:pt x="18586" y="6725"/>
                    <a:pt x="10406" y="18075"/>
                  </a:cubicBezTo>
                  <a:cubicBezTo>
                    <a:pt x="2225" y="29425"/>
                    <a:pt x="0" y="44015"/>
                    <a:pt x="4424" y="57287"/>
                  </a:cubicBezTo>
                  <a:lnTo>
                    <a:pt x="169432" y="552313"/>
                  </a:lnTo>
                  <a:cubicBezTo>
                    <a:pt x="180836" y="586524"/>
                    <a:pt x="212852" y="609600"/>
                    <a:pt x="248914" y="609600"/>
                  </a:cubicBezTo>
                  <a:lnTo>
                    <a:pt x="959447" y="609600"/>
                  </a:lnTo>
                  <a:cubicBezTo>
                    <a:pt x="973437" y="609600"/>
                    <a:pt x="986575" y="602875"/>
                    <a:pt x="994755" y="591525"/>
                  </a:cubicBezTo>
                  <a:cubicBezTo>
                    <a:pt x="1002936" y="580175"/>
                    <a:pt x="1005161" y="565585"/>
                    <a:pt x="1000737" y="552313"/>
                  </a:cubicBezTo>
                  <a:lnTo>
                    <a:pt x="835729" y="57287"/>
                  </a:lnTo>
                  <a:cubicBezTo>
                    <a:pt x="824325" y="23076"/>
                    <a:pt x="792309" y="0"/>
                    <a:pt x="756247" y="0"/>
                  </a:cubicBezTo>
                  <a:close/>
                </a:path>
              </a:pathLst>
            </a:custGeom>
            <a:gradFill rotWithShape="1">
              <a:gsLst>
                <a:gs pos="0">
                  <a:srgbClr val="3183ED">
                    <a:alpha val="100000"/>
                  </a:srgbClr>
                </a:gs>
                <a:gs pos="100000">
                  <a:srgbClr val="56CCF2">
                    <a:alpha val="100000"/>
                  </a:srgbClr>
                </a:gs>
              </a:gsLst>
              <a:lin ang="5400000"/>
            </a:gradFill>
          </p:spPr>
          <p:txBody>
            <a:bodyPr/>
            <a:lstStyle/>
            <a:p>
              <a:endParaRPr lang="en-US"/>
            </a:p>
          </p:txBody>
        </p:sp>
        <p:sp>
          <p:nvSpPr>
            <p:cNvPr id="7" name="TextBox 7"/>
            <p:cNvSpPr txBox="1"/>
            <p:nvPr/>
          </p:nvSpPr>
          <p:spPr>
            <a:xfrm>
              <a:off x="101600" y="-28575"/>
              <a:ext cx="831305" cy="6381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4249051" y="2349251"/>
            <a:ext cx="668052" cy="770089"/>
          </a:xfrm>
          <a:custGeom>
            <a:avLst/>
            <a:gdLst/>
            <a:ahLst/>
            <a:cxnLst/>
            <a:rect l="l" t="t" r="r" b="b"/>
            <a:pathLst>
              <a:path w="668052" h="770089">
                <a:moveTo>
                  <a:pt x="0" y="0"/>
                </a:moveTo>
                <a:lnTo>
                  <a:pt x="668052" y="0"/>
                </a:lnTo>
                <a:lnTo>
                  <a:pt x="668052" y="770089"/>
                </a:lnTo>
                <a:lnTo>
                  <a:pt x="0" y="7700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444690" y="749544"/>
            <a:ext cx="10163678" cy="1345540"/>
          </a:xfrm>
          <a:prstGeom prst="rect">
            <a:avLst/>
          </a:prstGeom>
        </p:spPr>
        <p:txBody>
          <a:bodyPr lIns="0" tIns="0" rIns="0" bIns="0" rtlCol="0" anchor="t">
            <a:spAutoFit/>
          </a:bodyPr>
          <a:lstStyle/>
          <a:p>
            <a:pPr marL="0" lvl="0" indent="0" algn="l">
              <a:lnSpc>
                <a:spcPts val="10303"/>
              </a:lnSpc>
            </a:pPr>
            <a:r>
              <a:rPr lang="en-US" sz="9540" b="1" spc="-238">
                <a:solidFill>
                  <a:srgbClr val="112D4E"/>
                </a:solidFill>
                <a:latin typeface="Barlow Bold"/>
                <a:ea typeface="Barlow Bold"/>
                <a:cs typeface="Barlow Bold"/>
                <a:sym typeface="Barlow Bold"/>
              </a:rPr>
              <a:t>Definition:</a:t>
            </a:r>
          </a:p>
        </p:txBody>
      </p:sp>
      <p:sp>
        <p:nvSpPr>
          <p:cNvPr id="10" name="TextBox 10"/>
          <p:cNvSpPr txBox="1"/>
          <p:nvPr/>
        </p:nvSpPr>
        <p:spPr>
          <a:xfrm>
            <a:off x="578327" y="2383675"/>
            <a:ext cx="13235507" cy="750570"/>
          </a:xfrm>
          <a:prstGeom prst="rect">
            <a:avLst/>
          </a:prstGeom>
        </p:spPr>
        <p:txBody>
          <a:bodyPr lIns="0" tIns="0" rIns="0" bIns="0" rtlCol="0" anchor="t">
            <a:spAutoFit/>
          </a:bodyPr>
          <a:lstStyle/>
          <a:p>
            <a:pPr algn="l">
              <a:lnSpc>
                <a:spcPts val="5879"/>
              </a:lnSpc>
              <a:spcBef>
                <a:spcPct val="0"/>
              </a:spcBef>
            </a:pPr>
            <a:r>
              <a:rPr lang="en-US" sz="4199" b="1">
                <a:solidFill>
                  <a:srgbClr val="00205B"/>
                </a:solidFill>
                <a:latin typeface="Poppins Bold"/>
                <a:ea typeface="Poppins Bold"/>
                <a:cs typeface="Poppins Bold"/>
                <a:sym typeface="Poppins Bold"/>
              </a:rPr>
              <a:t>Recognized, Off-Campus Student Organization</a:t>
            </a:r>
          </a:p>
        </p:txBody>
      </p:sp>
      <p:grpSp>
        <p:nvGrpSpPr>
          <p:cNvPr id="11" name="Group 11"/>
          <p:cNvGrpSpPr/>
          <p:nvPr/>
        </p:nvGrpSpPr>
        <p:grpSpPr>
          <a:xfrm>
            <a:off x="15752716" y="-1159037"/>
            <a:ext cx="7734463" cy="5718170"/>
            <a:chOff x="0" y="0"/>
            <a:chExt cx="830105" cy="613705"/>
          </a:xfrm>
        </p:grpSpPr>
        <p:sp>
          <p:nvSpPr>
            <p:cNvPr id="12" name="Freeform 12"/>
            <p:cNvSpPr/>
            <p:nvPr/>
          </p:nvSpPr>
          <p:spPr>
            <a:xfrm>
              <a:off x="7834" y="0"/>
              <a:ext cx="814436" cy="613705"/>
            </a:xfrm>
            <a:custGeom>
              <a:avLst/>
              <a:gdLst/>
              <a:ahLst/>
              <a:cxnLst/>
              <a:rect l="l" t="t" r="r" b="b"/>
              <a:pathLst>
                <a:path w="814436" h="613705">
                  <a:moveTo>
                    <a:pt x="802375" y="336897"/>
                  </a:moveTo>
                  <a:lnTo>
                    <a:pt x="638967" y="583661"/>
                  </a:lnTo>
                  <a:cubicBezTo>
                    <a:pt x="626542" y="602423"/>
                    <a:pt x="605539" y="613705"/>
                    <a:pt x="583036" y="613705"/>
                  </a:cubicBezTo>
                  <a:lnTo>
                    <a:pt x="231401" y="613705"/>
                  </a:lnTo>
                  <a:cubicBezTo>
                    <a:pt x="208898" y="613705"/>
                    <a:pt x="187895" y="602423"/>
                    <a:pt x="175470" y="583661"/>
                  </a:cubicBezTo>
                  <a:lnTo>
                    <a:pt x="12062" y="336897"/>
                  </a:lnTo>
                  <a:cubicBezTo>
                    <a:pt x="0" y="318683"/>
                    <a:pt x="0" y="295022"/>
                    <a:pt x="12062" y="276808"/>
                  </a:cubicBezTo>
                  <a:lnTo>
                    <a:pt x="175470" y="30044"/>
                  </a:lnTo>
                  <a:cubicBezTo>
                    <a:pt x="187895" y="11283"/>
                    <a:pt x="208898" y="0"/>
                    <a:pt x="231401" y="0"/>
                  </a:cubicBezTo>
                  <a:lnTo>
                    <a:pt x="583036" y="0"/>
                  </a:lnTo>
                  <a:cubicBezTo>
                    <a:pt x="605539" y="0"/>
                    <a:pt x="626542" y="11283"/>
                    <a:pt x="638967" y="30044"/>
                  </a:cubicBezTo>
                  <a:lnTo>
                    <a:pt x="802375" y="276808"/>
                  </a:lnTo>
                  <a:cubicBezTo>
                    <a:pt x="814437" y="295022"/>
                    <a:pt x="814437" y="318683"/>
                    <a:pt x="802375" y="336897"/>
                  </a:cubicBezTo>
                  <a:close/>
                </a:path>
              </a:pathLst>
            </a:custGeom>
            <a:solidFill>
              <a:srgbClr val="112D4E"/>
            </a:solidFill>
          </p:spPr>
          <p:txBody>
            <a:bodyPr/>
            <a:lstStyle/>
            <a:p>
              <a:endParaRPr lang="en-US"/>
            </a:p>
          </p:txBody>
        </p:sp>
        <p:sp>
          <p:nvSpPr>
            <p:cNvPr id="13" name="TextBox 13"/>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6477530" y="-580154"/>
            <a:ext cx="6304291" cy="4660829"/>
            <a:chOff x="0" y="0"/>
            <a:chExt cx="830105" cy="613705"/>
          </a:xfrm>
        </p:grpSpPr>
        <p:sp>
          <p:nvSpPr>
            <p:cNvPr id="15" name="Freeform 15"/>
            <p:cNvSpPr/>
            <p:nvPr/>
          </p:nvSpPr>
          <p:spPr>
            <a:xfrm>
              <a:off x="9612" y="0"/>
              <a:ext cx="810882" cy="613705"/>
            </a:xfrm>
            <a:custGeom>
              <a:avLst/>
              <a:gdLst/>
              <a:ahLst/>
              <a:cxnLst/>
              <a:rect l="l" t="t" r="r" b="b"/>
              <a:pathLst>
                <a:path w="810882" h="613705">
                  <a:moveTo>
                    <a:pt x="796084" y="343713"/>
                  </a:moveTo>
                  <a:lnTo>
                    <a:pt x="641702" y="576845"/>
                  </a:lnTo>
                  <a:cubicBezTo>
                    <a:pt x="626459" y="599863"/>
                    <a:pt x="600691" y="613705"/>
                    <a:pt x="573084" y="613705"/>
                  </a:cubicBezTo>
                  <a:lnTo>
                    <a:pt x="237797" y="613705"/>
                  </a:lnTo>
                  <a:cubicBezTo>
                    <a:pt x="210190" y="613705"/>
                    <a:pt x="184422" y="599863"/>
                    <a:pt x="169179" y="576845"/>
                  </a:cubicBezTo>
                  <a:lnTo>
                    <a:pt x="14797" y="343713"/>
                  </a:lnTo>
                  <a:cubicBezTo>
                    <a:pt x="0" y="321367"/>
                    <a:pt x="0" y="292338"/>
                    <a:pt x="14797" y="269993"/>
                  </a:cubicBezTo>
                  <a:lnTo>
                    <a:pt x="169179" y="36860"/>
                  </a:lnTo>
                  <a:cubicBezTo>
                    <a:pt x="184422" y="13842"/>
                    <a:pt x="210190" y="0"/>
                    <a:pt x="237797" y="0"/>
                  </a:cubicBezTo>
                  <a:lnTo>
                    <a:pt x="573084" y="0"/>
                  </a:lnTo>
                  <a:cubicBezTo>
                    <a:pt x="600691" y="0"/>
                    <a:pt x="626459" y="13842"/>
                    <a:pt x="641702" y="36860"/>
                  </a:cubicBezTo>
                  <a:lnTo>
                    <a:pt x="796084" y="269993"/>
                  </a:lnTo>
                  <a:cubicBezTo>
                    <a:pt x="810882" y="292338"/>
                    <a:pt x="810882" y="321367"/>
                    <a:pt x="796084" y="343713"/>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a:p>
          </p:txBody>
        </p:sp>
        <p:sp>
          <p:nvSpPr>
            <p:cNvPr id="16" name="TextBox 16"/>
            <p:cNvSpPr txBox="1"/>
            <p:nvPr/>
          </p:nvSpPr>
          <p:spPr>
            <a:xfrm>
              <a:off x="114300" y="-28575"/>
              <a:ext cx="601505" cy="64228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5400000">
            <a:off x="16204987" y="-462338"/>
            <a:ext cx="1621214" cy="2192872"/>
            <a:chOff x="0" y="0"/>
            <a:chExt cx="613705" cy="830105"/>
          </a:xfrm>
        </p:grpSpPr>
        <p:sp>
          <p:nvSpPr>
            <p:cNvPr id="18" name="Freeform 18"/>
            <p:cNvSpPr/>
            <p:nvPr/>
          </p:nvSpPr>
          <p:spPr>
            <a:xfrm>
              <a:off x="0" y="6245"/>
              <a:ext cx="613705" cy="817614"/>
            </a:xfrm>
            <a:custGeom>
              <a:avLst/>
              <a:gdLst/>
              <a:ahLst/>
              <a:cxnLst/>
              <a:rect l="l" t="t" r="r" b="b"/>
              <a:pathLst>
                <a:path w="613705" h="817614">
                  <a:moveTo>
                    <a:pt x="330804" y="9616"/>
                  </a:moveTo>
                  <a:lnTo>
                    <a:pt x="589754" y="181094"/>
                  </a:lnTo>
                  <a:cubicBezTo>
                    <a:pt x="604711" y="190999"/>
                    <a:pt x="613705" y="207743"/>
                    <a:pt x="613705" y="225682"/>
                  </a:cubicBezTo>
                  <a:lnTo>
                    <a:pt x="613705" y="591933"/>
                  </a:lnTo>
                  <a:cubicBezTo>
                    <a:pt x="613705" y="609872"/>
                    <a:pt x="604711" y="626616"/>
                    <a:pt x="589754" y="636521"/>
                  </a:cubicBezTo>
                  <a:lnTo>
                    <a:pt x="330804" y="807999"/>
                  </a:lnTo>
                  <a:cubicBezTo>
                    <a:pt x="316284" y="817615"/>
                    <a:pt x="297421" y="817615"/>
                    <a:pt x="282901" y="807999"/>
                  </a:cubicBezTo>
                  <a:lnTo>
                    <a:pt x="23951" y="636521"/>
                  </a:lnTo>
                  <a:cubicBezTo>
                    <a:pt x="8995" y="626616"/>
                    <a:pt x="0" y="609872"/>
                    <a:pt x="0" y="591933"/>
                  </a:cubicBezTo>
                  <a:lnTo>
                    <a:pt x="0" y="225682"/>
                  </a:lnTo>
                  <a:cubicBezTo>
                    <a:pt x="0" y="207743"/>
                    <a:pt x="8995" y="190999"/>
                    <a:pt x="23951" y="181094"/>
                  </a:cubicBezTo>
                  <a:lnTo>
                    <a:pt x="282901" y="9616"/>
                  </a:lnTo>
                  <a:cubicBezTo>
                    <a:pt x="297421" y="0"/>
                    <a:pt x="316284" y="0"/>
                    <a:pt x="330804" y="9616"/>
                  </a:cubicBezTo>
                  <a:close/>
                </a:path>
              </a:pathLst>
            </a:custGeom>
            <a:solidFill>
              <a:srgbClr val="000000">
                <a:alpha val="0"/>
              </a:srgbClr>
            </a:solidFill>
            <a:ln w="133350" cap="sq">
              <a:gradFill>
                <a:gsLst>
                  <a:gs pos="0">
                    <a:srgbClr val="FFB613">
                      <a:alpha val="100000"/>
                    </a:srgbClr>
                  </a:gs>
                  <a:gs pos="100000">
                    <a:srgbClr val="FFE42F">
                      <a:alpha val="100000"/>
                    </a:srgbClr>
                  </a:gs>
                </a:gsLst>
                <a:lin ang="5400000"/>
              </a:gradFill>
              <a:prstDash val="solid"/>
              <a:miter/>
            </a:ln>
          </p:spPr>
          <p:txBody>
            <a:bodyPr/>
            <a:lstStyle/>
            <a:p>
              <a:endParaRPr lang="en-US"/>
            </a:p>
          </p:txBody>
        </p:sp>
        <p:sp>
          <p:nvSpPr>
            <p:cNvPr id="19" name="TextBox 19"/>
            <p:cNvSpPr txBox="1"/>
            <p:nvPr/>
          </p:nvSpPr>
          <p:spPr>
            <a:xfrm>
              <a:off x="0" y="111125"/>
              <a:ext cx="613705" cy="579280"/>
            </a:xfrm>
            <a:prstGeom prst="rect">
              <a:avLst/>
            </a:prstGeom>
          </p:spPr>
          <p:txBody>
            <a:bodyPr lIns="120277" tIns="120277" rIns="120277" bIns="120277" rtlCol="0" anchor="ctr"/>
            <a:lstStyle/>
            <a:p>
              <a:pPr algn="ctr">
                <a:lnSpc>
                  <a:spcPts val="2659"/>
                </a:lnSpc>
              </a:pPr>
              <a:endParaRPr/>
            </a:p>
          </p:txBody>
        </p:sp>
      </p:grpSp>
      <p:sp>
        <p:nvSpPr>
          <p:cNvPr id="20" name="TextBox 20"/>
          <p:cNvSpPr txBox="1"/>
          <p:nvPr/>
        </p:nvSpPr>
        <p:spPr>
          <a:xfrm>
            <a:off x="889986" y="3921010"/>
            <a:ext cx="16125608" cy="6019165"/>
          </a:xfrm>
          <a:prstGeom prst="rect">
            <a:avLst/>
          </a:prstGeom>
        </p:spPr>
        <p:txBody>
          <a:bodyPr lIns="0" tIns="0" rIns="0" bIns="0" rtlCol="0" anchor="t">
            <a:spAutoFit/>
          </a:bodyPr>
          <a:lstStyle/>
          <a:p>
            <a:pPr algn="l">
              <a:lnSpc>
                <a:spcPts val="4759"/>
              </a:lnSpc>
            </a:pPr>
            <a:r>
              <a:rPr lang="en-US" sz="3399">
                <a:solidFill>
                  <a:srgbClr val="00205B"/>
                </a:solidFill>
                <a:latin typeface="Poppins"/>
                <a:ea typeface="Poppins"/>
                <a:cs typeface="Poppins"/>
                <a:sym typeface="Poppins"/>
              </a:rPr>
              <a:t>““Recognized, Off-Campus Student Organizations: [W]here a postsecondary institution has officially recognized a student organization, the recipient’s Title IX obligations apply to sexual harassment that occurs in buildings owned or controlled by such a student organization, irr</a:t>
            </a:r>
            <a:r>
              <a:rPr lang="en-US" sz="3399" u="none">
                <a:solidFill>
                  <a:srgbClr val="00205B"/>
                </a:solidFill>
                <a:latin typeface="Poppins"/>
                <a:ea typeface="Poppins"/>
                <a:cs typeface="Poppins"/>
                <a:sym typeface="Poppins"/>
              </a:rPr>
              <a:t>especti</a:t>
            </a:r>
            <a:r>
              <a:rPr lang="en-US" sz="3399">
                <a:solidFill>
                  <a:srgbClr val="00205B"/>
                </a:solidFill>
                <a:latin typeface="Poppins"/>
                <a:ea typeface="Poppins"/>
                <a:cs typeface="Poppins"/>
                <a:sym typeface="Poppins"/>
              </a:rPr>
              <a:t>v</a:t>
            </a:r>
            <a:r>
              <a:rPr lang="en-US" sz="3399" u="none">
                <a:solidFill>
                  <a:srgbClr val="00205B"/>
                </a:solidFill>
                <a:latin typeface="Poppins"/>
                <a:ea typeface="Poppins"/>
                <a:cs typeface="Poppins"/>
                <a:sym typeface="Poppins"/>
              </a:rPr>
              <a:t>e of whether the buildi</a:t>
            </a:r>
            <a:r>
              <a:rPr lang="en-US" sz="3399">
                <a:solidFill>
                  <a:srgbClr val="00205B"/>
                </a:solidFill>
                <a:latin typeface="Poppins"/>
                <a:ea typeface="Poppins"/>
                <a:cs typeface="Poppins"/>
                <a:sym typeface="Poppins"/>
              </a:rPr>
              <a:t>ng is on</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campus or off campu</a:t>
            </a:r>
            <a:r>
              <a:rPr lang="en-US" sz="3399" u="none">
                <a:solidFill>
                  <a:srgbClr val="00205B"/>
                </a:solidFill>
                <a:latin typeface="Poppins"/>
                <a:ea typeface="Poppins"/>
                <a:cs typeface="Poppins"/>
                <a:sym typeface="Poppins"/>
              </a:rPr>
              <a:t>s, </a:t>
            </a:r>
            <a:r>
              <a:rPr lang="en-US" sz="3399">
                <a:solidFill>
                  <a:srgbClr val="00205B"/>
                </a:solidFill>
                <a:latin typeface="Poppins"/>
                <a:ea typeface="Poppins"/>
                <a:cs typeface="Poppins"/>
                <a:sym typeface="Poppins"/>
              </a:rPr>
              <a:t>and irrespective of</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whether</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r</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c</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pie</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ex</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rcised substa</a:t>
            </a:r>
            <a:r>
              <a:rPr lang="en-US" sz="3399" u="none">
                <a:solidFill>
                  <a:srgbClr val="00205B"/>
                </a:solidFill>
                <a:latin typeface="Poppins"/>
                <a:ea typeface="Poppins"/>
                <a:cs typeface="Poppins"/>
                <a:sym typeface="Poppins"/>
              </a:rPr>
              <a:t>n</a:t>
            </a:r>
            <a:r>
              <a:rPr lang="en-US" sz="3399">
                <a:solidFill>
                  <a:srgbClr val="00205B"/>
                </a:solidFill>
                <a:latin typeface="Poppins"/>
                <a:ea typeface="Poppins"/>
                <a:cs typeface="Poppins"/>
                <a:sym typeface="Poppins"/>
              </a:rPr>
              <a:t>tial</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cont</a:t>
            </a:r>
            <a:r>
              <a:rPr lang="en-US" sz="3399" u="none">
                <a:solidFill>
                  <a:srgbClr val="00205B"/>
                </a:solidFill>
                <a:latin typeface="Poppins"/>
                <a:ea typeface="Poppins"/>
                <a:cs typeface="Poppins"/>
                <a:sym typeface="Poppins"/>
              </a:rPr>
              <a:t>ro</a:t>
            </a:r>
            <a:r>
              <a:rPr lang="en-US" sz="3399">
                <a:solidFill>
                  <a:srgbClr val="00205B"/>
                </a:solidFill>
                <a:latin typeface="Poppins"/>
                <a:ea typeface="Poppins"/>
                <a:cs typeface="Poppins"/>
                <a:sym typeface="Poppins"/>
              </a:rPr>
              <a:t>l</a:t>
            </a:r>
            <a:r>
              <a:rPr lang="en-US" sz="3399" u="none">
                <a:solidFill>
                  <a:srgbClr val="00205B"/>
                </a:solidFill>
                <a:latin typeface="Poppins"/>
                <a:ea typeface="Poppins"/>
                <a:cs typeface="Poppins"/>
                <a:sym typeface="Poppins"/>
              </a:rPr>
              <a:t> </a:t>
            </a:r>
            <a:r>
              <a:rPr lang="en-US" sz="3399">
                <a:solidFill>
                  <a:srgbClr val="00205B"/>
                </a:solidFill>
                <a:latin typeface="Poppins"/>
                <a:ea typeface="Poppins"/>
                <a:cs typeface="Poppins"/>
                <a:sym typeface="Poppins"/>
              </a:rPr>
              <a:t>ov</a:t>
            </a:r>
            <a:r>
              <a:rPr lang="en-US" sz="3399" u="none">
                <a:solidFill>
                  <a:srgbClr val="00205B"/>
                </a:solidFill>
                <a:latin typeface="Poppins"/>
                <a:ea typeface="Poppins"/>
                <a:cs typeface="Poppins"/>
                <a:sym typeface="Poppins"/>
              </a:rPr>
              <a:t>er t</a:t>
            </a:r>
            <a:r>
              <a:rPr lang="en-US" sz="3399">
                <a:solidFill>
                  <a:srgbClr val="00205B"/>
                </a:solidFill>
                <a:latin typeface="Poppins"/>
                <a:ea typeface="Poppins"/>
                <a:cs typeface="Poppins"/>
                <a:sym typeface="Poppins"/>
              </a:rPr>
              <a:t>he </a:t>
            </a:r>
            <a:r>
              <a:rPr lang="en-US" sz="3399" u="none">
                <a:solidFill>
                  <a:srgbClr val="00205B"/>
                </a:solidFill>
                <a:latin typeface="Poppins"/>
                <a:ea typeface="Poppins"/>
                <a:cs typeface="Poppins"/>
                <a:sym typeface="Poppins"/>
              </a:rPr>
              <a:t>res</a:t>
            </a:r>
            <a:r>
              <a:rPr lang="en-US" sz="3399">
                <a:solidFill>
                  <a:srgbClr val="00205B"/>
                </a:solidFill>
                <a:latin typeface="Poppins"/>
                <a:ea typeface="Poppins"/>
                <a:cs typeface="Poppins"/>
                <a:sym typeface="Poppins"/>
              </a:rPr>
              <a:t>pondent</a:t>
            </a:r>
            <a:r>
              <a:rPr lang="en-US" sz="3399" u="none">
                <a:solidFill>
                  <a:srgbClr val="00205B"/>
                </a:solidFill>
                <a:latin typeface="Poppins"/>
                <a:ea typeface="Poppins"/>
                <a:cs typeface="Poppins"/>
                <a:sym typeface="Poppins"/>
              </a:rPr>
              <a:t> and </a:t>
            </a:r>
            <a:r>
              <a:rPr lang="en-US" sz="3399">
                <a:solidFill>
                  <a:srgbClr val="00205B"/>
                </a:solidFill>
                <a:latin typeface="Poppins"/>
                <a:ea typeface="Poppins"/>
                <a:cs typeface="Poppins"/>
                <a:sym typeface="Poppins"/>
              </a:rPr>
              <a:t>th</a:t>
            </a:r>
            <a:r>
              <a:rPr lang="en-US" sz="3399" u="none">
                <a:solidFill>
                  <a:srgbClr val="00205B"/>
                </a:solidFill>
                <a:latin typeface="Poppins"/>
                <a:ea typeface="Poppins"/>
                <a:cs typeface="Poppins"/>
                <a:sym typeface="Poppins"/>
              </a:rPr>
              <a:t>e</a:t>
            </a:r>
            <a:r>
              <a:rPr lang="en-US" sz="3399">
                <a:solidFill>
                  <a:srgbClr val="00205B"/>
                </a:solidFill>
                <a:latin typeface="Poppins"/>
                <a:ea typeface="Poppins"/>
                <a:cs typeface="Poppins"/>
                <a:sym typeface="Poppins"/>
              </a:rPr>
              <a:t> contex</a:t>
            </a:r>
            <a:r>
              <a:rPr lang="en-US" sz="3399" u="none">
                <a:solidFill>
                  <a:srgbClr val="00205B"/>
                </a:solidFill>
                <a:latin typeface="Poppins"/>
                <a:ea typeface="Poppins"/>
                <a:cs typeface="Poppins"/>
                <a:sym typeface="Poppins"/>
              </a:rPr>
              <a:t>t</a:t>
            </a:r>
            <a:r>
              <a:rPr lang="en-US" sz="3399">
                <a:solidFill>
                  <a:srgbClr val="00205B"/>
                </a:solidFill>
                <a:latin typeface="Poppins"/>
                <a:ea typeface="Poppins"/>
                <a:cs typeface="Poppins"/>
                <a:sym typeface="Poppins"/>
              </a:rPr>
              <a:t> of</a:t>
            </a:r>
            <a:r>
              <a:rPr lang="en-US" sz="3399" u="none">
                <a:solidFill>
                  <a:srgbClr val="00205B"/>
                </a:solidFill>
                <a:latin typeface="Poppins"/>
                <a:ea typeface="Poppins"/>
                <a:cs typeface="Poppins"/>
                <a:sym typeface="Poppins"/>
              </a:rPr>
              <a:t> the </a:t>
            </a:r>
            <a:r>
              <a:rPr lang="en-US" sz="3399">
                <a:solidFill>
                  <a:srgbClr val="00205B"/>
                </a:solidFill>
                <a:latin typeface="Poppins"/>
                <a:ea typeface="Poppins"/>
                <a:cs typeface="Poppins"/>
                <a:sym typeface="Poppins"/>
              </a:rPr>
              <a:t>ha</a:t>
            </a:r>
            <a:r>
              <a:rPr lang="en-US" sz="3399" u="none">
                <a:solidFill>
                  <a:srgbClr val="00205B"/>
                </a:solidFill>
                <a:latin typeface="Poppins"/>
                <a:ea typeface="Poppins"/>
                <a:cs typeface="Poppins"/>
                <a:sym typeface="Poppins"/>
              </a:rPr>
              <a:t>r</a:t>
            </a:r>
            <a:r>
              <a:rPr lang="en-US" sz="3399">
                <a:solidFill>
                  <a:srgbClr val="00205B"/>
                </a:solidFill>
                <a:latin typeface="Poppins"/>
                <a:ea typeface="Poppins"/>
                <a:cs typeface="Poppins"/>
                <a:sym typeface="Poppins"/>
              </a:rPr>
              <a:t>ass</a:t>
            </a:r>
            <a:r>
              <a:rPr lang="en-US" sz="3399" u="none">
                <a:solidFill>
                  <a:srgbClr val="00205B"/>
                </a:solidFill>
                <a:latin typeface="Poppins"/>
                <a:ea typeface="Poppins"/>
                <a:cs typeface="Poppins"/>
                <a:sym typeface="Poppins"/>
              </a:rPr>
              <a:t>ment</a:t>
            </a:r>
            <a:r>
              <a:rPr lang="en-US" sz="3399">
                <a:solidFill>
                  <a:srgbClr val="00205B"/>
                </a:solidFill>
                <a:latin typeface="Poppins"/>
                <a:ea typeface="Poppins"/>
                <a:cs typeface="Poppins"/>
                <a:sym typeface="Poppins"/>
              </a:rPr>
              <a:t> outside the fact of officially recognizing the fraternity or sorority that owns or contr</a:t>
            </a:r>
            <a:r>
              <a:rPr lang="en-US" sz="3399" u="none">
                <a:solidFill>
                  <a:srgbClr val="00205B"/>
                </a:solidFill>
                <a:latin typeface="Poppins"/>
                <a:ea typeface="Poppins"/>
                <a:cs typeface="Poppins"/>
                <a:sym typeface="Poppins"/>
              </a:rPr>
              <a:t>ol</a:t>
            </a:r>
            <a:r>
              <a:rPr lang="en-US" sz="3399">
                <a:solidFill>
                  <a:srgbClr val="00205B"/>
                </a:solidFill>
                <a:latin typeface="Poppins"/>
                <a:ea typeface="Poppins"/>
                <a:cs typeface="Poppins"/>
                <a:sym typeface="Poppins"/>
              </a:rPr>
              <a:t>s th</a:t>
            </a:r>
            <a:r>
              <a:rPr lang="en-US" sz="3399" u="none">
                <a:solidFill>
                  <a:srgbClr val="00205B"/>
                </a:solidFill>
                <a:latin typeface="Poppins"/>
                <a:ea typeface="Poppins"/>
                <a:cs typeface="Poppins"/>
                <a:sym typeface="Poppins"/>
              </a:rPr>
              <a:t>e bu</a:t>
            </a:r>
            <a:r>
              <a:rPr lang="en-US" sz="3399">
                <a:solidFill>
                  <a:srgbClr val="00205B"/>
                </a:solidFill>
                <a:latin typeface="Poppins"/>
                <a:ea typeface="Poppins"/>
                <a:cs typeface="Poppins"/>
                <a:sym typeface="Poppins"/>
              </a:rPr>
              <a:t>ild</a:t>
            </a:r>
            <a:r>
              <a:rPr lang="en-US" sz="3399" u="none">
                <a:solidFill>
                  <a:srgbClr val="00205B"/>
                </a:solidFill>
                <a:latin typeface="Poppins"/>
                <a:ea typeface="Poppins"/>
                <a:cs typeface="Poppins"/>
                <a:sym typeface="Poppins"/>
              </a:rPr>
              <a:t>i</a:t>
            </a:r>
            <a:r>
              <a:rPr lang="en-US" sz="3399">
                <a:solidFill>
                  <a:srgbClr val="00205B"/>
                </a:solidFill>
                <a:latin typeface="Poppins"/>
                <a:ea typeface="Poppins"/>
                <a:cs typeface="Poppins"/>
                <a:sym typeface="Poppins"/>
              </a:rPr>
              <a:t>ng.”</a:t>
            </a:r>
          </a:p>
          <a:p>
            <a:pPr algn="l">
              <a:lnSpc>
                <a:spcPts val="4759"/>
              </a:lnSpc>
            </a:pPr>
            <a:r>
              <a:rPr lang="en-US" sz="3399">
                <a:solidFill>
                  <a:srgbClr val="00205B"/>
                </a:solidFill>
                <a:latin typeface="Poppins"/>
                <a:ea typeface="Poppins"/>
                <a:cs typeface="Poppins"/>
                <a:sym typeface="Poppins"/>
              </a:rPr>
              <a:t>Titl</a:t>
            </a:r>
            <a:r>
              <a:rPr lang="en-US" sz="3399" u="none">
                <a:solidFill>
                  <a:srgbClr val="00205B"/>
                </a:solidFill>
                <a:latin typeface="Poppins"/>
                <a:ea typeface="Poppins"/>
                <a:cs typeface="Poppins"/>
                <a:sym typeface="Poppins"/>
              </a:rPr>
              <a:t>e IX Reg</a:t>
            </a:r>
            <a:r>
              <a:rPr lang="en-US" sz="3399">
                <a:solidFill>
                  <a:srgbClr val="00205B"/>
                </a:solidFill>
                <a:latin typeface="Poppins"/>
                <a:ea typeface="Poppins"/>
                <a:cs typeface="Poppins"/>
                <a:sym typeface="Poppins"/>
              </a:rPr>
              <a:t>.;</a:t>
            </a:r>
            <a:r>
              <a:rPr lang="en-US" sz="3399" u="none">
                <a:solidFill>
                  <a:srgbClr val="00205B"/>
                </a:solidFill>
                <a:latin typeface="Poppins"/>
                <a:ea typeface="Poppins"/>
                <a:cs typeface="Poppins"/>
                <a:sym typeface="Poppins"/>
              </a:rPr>
              <a:t> Pages </a:t>
            </a:r>
            <a:r>
              <a:rPr lang="en-US" sz="3399">
                <a:solidFill>
                  <a:srgbClr val="00205B"/>
                </a:solidFill>
                <a:latin typeface="Poppins"/>
                <a:ea typeface="Poppins"/>
                <a:cs typeface="Poppins"/>
                <a:sym typeface="Poppins"/>
              </a:rPr>
              <a:t>625-626 </a:t>
            </a:r>
            <a:r>
              <a:rPr lang="en-US" sz="3399" u="none">
                <a:solidFill>
                  <a:srgbClr val="00205B"/>
                </a:solidFill>
                <a:latin typeface="Poppins"/>
                <a:ea typeface="Poppins"/>
                <a:cs typeface="Poppins"/>
                <a:sym typeface="Poppins"/>
              </a:rPr>
              <a:t>(M</a:t>
            </a:r>
            <a:r>
              <a:rPr lang="en-US" sz="3399">
                <a:solidFill>
                  <a:srgbClr val="00205B"/>
                </a:solidFill>
                <a:latin typeface="Poppins"/>
                <a:ea typeface="Poppins"/>
                <a:cs typeface="Poppins"/>
                <a:sym typeface="Poppins"/>
              </a:rPr>
              <a:t>ay 6, 2020, DoE website</a:t>
            </a:r>
            <a:r>
              <a:rPr lang="en-US" sz="3399" u="none">
                <a:solidFill>
                  <a:srgbClr val="00205B"/>
                </a:solidFill>
                <a:latin typeface="Poppins"/>
                <a:ea typeface="Poppins"/>
                <a:cs typeface="Poppins"/>
                <a:sym typeface="Poppins"/>
              </a:rPr>
              <a:t>)</a:t>
            </a:r>
          </a:p>
          <a:p>
            <a:pPr algn="l">
              <a:lnSpc>
                <a:spcPts val="4759"/>
              </a:lnSpc>
              <a:spcBef>
                <a:spcPct val="0"/>
              </a:spcBef>
            </a:pPr>
            <a:endParaRPr lang="en-US" sz="3399" u="none">
              <a:solidFill>
                <a:srgbClr val="00205B"/>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1e0f09a-6605-4cdc-b70c-67d2aea670a0}" enabled="1" method="Standard" siteId="{5d135798-0ae4-4f20-a663-a223e2cd1f4e}" contentBits="2" removed="0"/>
</clbl:labelList>
</file>

<file path=docProps/app.xml><?xml version="1.0" encoding="utf-8"?>
<Properties xmlns="http://schemas.openxmlformats.org/officeDocument/2006/extended-properties" xmlns:vt="http://schemas.openxmlformats.org/officeDocument/2006/docPropsVTypes">
  <TotalTime>1847</TotalTime>
  <Words>1783</Words>
  <Application>Microsoft Office PowerPoint</Application>
  <PresentationFormat>Custom</PresentationFormat>
  <Paragraphs>164</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Poppins Bold</vt:lpstr>
      <vt:lpstr>Arial</vt:lpstr>
      <vt:lpstr>Barlow Bold</vt:lpstr>
      <vt:lpstr>Calibri</vt:lpstr>
      <vt:lpstr>Poppins</vt:lpstr>
      <vt:lpstr>Arial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Yellow Modern Training And Development Presentation</dc:title>
  <cp:lastModifiedBy>Judy Spain</cp:lastModifiedBy>
  <cp:revision>8</cp:revision>
  <dcterms:created xsi:type="dcterms:W3CDTF">2006-08-16T00:00:00Z</dcterms:created>
  <dcterms:modified xsi:type="dcterms:W3CDTF">2025-10-28T16:29:38Z</dcterms:modified>
  <dc:identifier>DAGugxI58dw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J.B. Hunt Business</vt:lpwstr>
  </property>
</Properties>
</file>