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handoutMasterIdLst>
    <p:handoutMasterId r:id="rId49"/>
  </p:handout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3" r:id="rId16"/>
    <p:sldId id="271" r:id="rId17"/>
    <p:sldId id="272" r:id="rId18"/>
    <p:sldId id="274" r:id="rId19"/>
    <p:sldId id="275" r:id="rId20"/>
    <p:sldId id="276" r:id="rId21"/>
    <p:sldId id="277" r:id="rId22"/>
    <p:sldId id="279" r:id="rId23"/>
    <p:sldId id="278" r:id="rId24"/>
    <p:sldId id="281" r:id="rId25"/>
    <p:sldId id="280" r:id="rId26"/>
    <p:sldId id="282" r:id="rId27"/>
    <p:sldId id="304" r:id="rId28"/>
    <p:sldId id="283" r:id="rId29"/>
    <p:sldId id="284" r:id="rId30"/>
    <p:sldId id="285" r:id="rId31"/>
    <p:sldId id="286" r:id="rId32"/>
    <p:sldId id="303" r:id="rId33"/>
    <p:sldId id="305" r:id="rId34"/>
    <p:sldId id="306" r:id="rId35"/>
    <p:sldId id="287" r:id="rId36"/>
    <p:sldId id="288" r:id="rId37"/>
    <p:sldId id="292" r:id="rId38"/>
    <p:sldId id="289" r:id="rId39"/>
    <p:sldId id="290" r:id="rId40"/>
    <p:sldId id="291" r:id="rId41"/>
    <p:sldId id="294" r:id="rId42"/>
    <p:sldId id="295" r:id="rId43"/>
    <p:sldId id="297" r:id="rId44"/>
    <p:sldId id="298" r:id="rId45"/>
    <p:sldId id="300" r:id="rId46"/>
    <p:sldId id="301" r:id="rId47"/>
  </p:sldIdLst>
  <p:sldSz cx="18288000" cy="10287000"/>
  <p:notesSz cx="6858000" cy="9144000"/>
  <p:embeddedFontLst>
    <p:embeddedFont>
      <p:font typeface="Arial Bold" panose="020B0704020202020204" pitchFamily="34" charset="0"/>
      <p:regular r:id="rId50"/>
      <p:bold r:id="rId51"/>
    </p:embeddedFont>
    <p:embeddedFont>
      <p:font typeface="Barlow Bold" panose="020B0604020202020204" charset="0"/>
      <p:regular r:id="rId52"/>
    </p:embeddedFont>
    <p:embeddedFont>
      <p:font typeface="Poppins" panose="00000500000000000000" pitchFamily="2" charset="0"/>
      <p:regular r:id="rId53"/>
      <p:bold r:id="rId54"/>
      <p:italic r:id="rId55"/>
      <p:boldItalic r:id="rId56"/>
    </p:embeddedFont>
    <p:embeddedFont>
      <p:font typeface="Poppins Bold" panose="00000800000000000000" pitchFamily="2" charset="0"/>
      <p:regular r:id="rId57"/>
      <p:bold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715" y="2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084ADF-A843-6BC5-F674-C33359684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453872-0A97-5560-8934-9C42C83306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FAB4EA-3B82-4086-9883-9D43FA6580C8}" type="datetimeFigureOut">
              <a:rPr lang="en-US" smtClean="0"/>
              <a:t>9/1/2025</a:t>
            </a:fld>
            <a:endParaRPr lang="en-US"/>
          </a:p>
        </p:txBody>
      </p:sp>
      <p:sp>
        <p:nvSpPr>
          <p:cNvPr id="4" name="Footer Placeholder 3">
            <a:extLst>
              <a:ext uri="{FF2B5EF4-FFF2-40B4-BE49-F238E27FC236}">
                <a16:creationId xmlns:a16="http://schemas.microsoft.com/office/drawing/2014/main" id="{94CC63EE-DC76-76F4-5ED7-634CD6B247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0D7A6A-DBDA-DD11-1B00-A104AD8B37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3BF53E-576D-4206-AB13-86FED8038214}" type="slidenum">
              <a:rPr lang="en-US" smtClean="0"/>
              <a:t>‹#›</a:t>
            </a:fld>
            <a:endParaRPr lang="en-US"/>
          </a:p>
        </p:txBody>
      </p:sp>
    </p:spTree>
    <p:extLst>
      <p:ext uri="{BB962C8B-B14F-4D97-AF65-F5344CB8AC3E}">
        <p14:creationId xmlns:p14="http://schemas.microsoft.com/office/powerpoint/2010/main" val="380799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78AFC-EC9C-4855-9738-A264AFD52499}" type="datetimeFigureOut">
              <a:rPr lang="en-US" smtClean="0"/>
              <a:t>9/1/2025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3F46A-B189-49E2-8F8F-471B77141443}" type="slidenum">
              <a:rPr lang="en-US" smtClean="0"/>
              <a:t>‹#›</a:t>
            </a:fld>
            <a:endParaRPr lang="en-US"/>
          </a:p>
        </p:txBody>
      </p:sp>
    </p:spTree>
    <p:extLst>
      <p:ext uri="{BB962C8B-B14F-4D97-AF65-F5344CB8AC3E}">
        <p14:creationId xmlns:p14="http://schemas.microsoft.com/office/powerpoint/2010/main" val="3307926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ed.gov/news/press-releases/us-department-education-releases-proposed-changes-title-ix-regulations-invites-public-comment" TargetMode="External"/><Relationship Id="rId5" Type="http://schemas.openxmlformats.org/officeDocument/2006/relationships/hyperlink" Target="https://www.federalregister.gov/documents/2022/07/12/2022-13734/nondiscrimination-on-the-basis-of-sex-in-education-programs-or-activities-receiving-federal" TargetMode="External"/><Relationship Id="rId4" Type="http://schemas.openxmlformats.org/officeDocument/2006/relationships/hyperlink" Target="https://www2.ed.gov/about/offices/list/ocr/docs/tix_dis.html"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www.ed.gov/media/document/title-ix-enforcement-directive-dcl" TargetMode="External"/><Relationship Id="rId4" Type="http://schemas.openxmlformats.org/officeDocument/2006/relationships/hyperlink" Target="https://www.federalregister.gov/documents/2025/01/30/2025-02090/defending-women-from-gender-ideology-extremism-and-restoring-biological-truth-to-the-federa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13220872" y="-3172379"/>
            <a:ext cx="7573225" cy="6508240"/>
            <a:chOff x="0" y="0"/>
            <a:chExt cx="812800" cy="698500"/>
          </a:xfrm>
        </p:grpSpPr>
        <p:sp>
          <p:nvSpPr>
            <p:cNvPr id="3" name="Freeform 3"/>
            <p:cNvSpPr/>
            <p:nvPr/>
          </p:nvSpPr>
          <p:spPr>
            <a:xfrm>
              <a:off x="9619" y="0"/>
              <a:ext cx="793562" cy="698500"/>
            </a:xfrm>
            <a:custGeom>
              <a:avLst/>
              <a:gdLst/>
              <a:ahLst/>
              <a:cxnLst/>
              <a:rect l="l" t="t" r="r" b="b"/>
              <a:pathLst>
                <a:path w="793562" h="698500">
                  <a:moveTo>
                    <a:pt x="777990" y="392546"/>
                  </a:moveTo>
                  <a:lnTo>
                    <a:pt x="625172" y="655204"/>
                  </a:lnTo>
                  <a:cubicBezTo>
                    <a:pt x="609576" y="682009"/>
                    <a:pt x="580902" y="698500"/>
                    <a:pt x="549890" y="698500"/>
                  </a:cubicBezTo>
                  <a:lnTo>
                    <a:pt x="243672" y="698500"/>
                  </a:lnTo>
                  <a:cubicBezTo>
                    <a:pt x="212660" y="698500"/>
                    <a:pt x="183986" y="682009"/>
                    <a:pt x="168390" y="655204"/>
                  </a:cubicBezTo>
                  <a:lnTo>
                    <a:pt x="15572" y="392546"/>
                  </a:lnTo>
                  <a:cubicBezTo>
                    <a:pt x="0" y="365782"/>
                    <a:pt x="0" y="332718"/>
                    <a:pt x="15572" y="305954"/>
                  </a:cubicBezTo>
                  <a:lnTo>
                    <a:pt x="168390" y="43296"/>
                  </a:lnTo>
                  <a:cubicBezTo>
                    <a:pt x="183986" y="16491"/>
                    <a:pt x="212660" y="0"/>
                    <a:pt x="243672" y="0"/>
                  </a:cubicBezTo>
                  <a:lnTo>
                    <a:pt x="549890" y="0"/>
                  </a:lnTo>
                  <a:cubicBezTo>
                    <a:pt x="580902" y="0"/>
                    <a:pt x="609576" y="16491"/>
                    <a:pt x="625172" y="43296"/>
                  </a:cubicBezTo>
                  <a:lnTo>
                    <a:pt x="777990" y="305954"/>
                  </a:lnTo>
                  <a:cubicBezTo>
                    <a:pt x="793562" y="332718"/>
                    <a:pt x="793562" y="365782"/>
                    <a:pt x="777990" y="392546"/>
                  </a:cubicBezTo>
                  <a:close/>
                </a:path>
              </a:pathLst>
            </a:custGeom>
            <a:solidFill>
              <a:srgbClr val="112D4E"/>
            </a:soli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770251" y="-3256312"/>
            <a:ext cx="7023846" cy="6036118"/>
            <a:chOff x="0" y="0"/>
            <a:chExt cx="812800" cy="698500"/>
          </a:xfrm>
        </p:grpSpPr>
        <p:sp>
          <p:nvSpPr>
            <p:cNvPr id="6" name="Freeform 6"/>
            <p:cNvSpPr/>
            <p:nvPr/>
          </p:nvSpPr>
          <p:spPr>
            <a:xfrm>
              <a:off x="7620" y="0"/>
              <a:ext cx="797561" cy="698500"/>
            </a:xfrm>
            <a:custGeom>
              <a:avLst/>
              <a:gdLst/>
              <a:ahLst/>
              <a:cxnLst/>
              <a:rect l="l" t="t" r="r" b="b"/>
              <a:pathLst>
                <a:path w="797561" h="698500">
                  <a:moveTo>
                    <a:pt x="785225" y="383548"/>
                  </a:moveTo>
                  <a:lnTo>
                    <a:pt x="621935" y="664202"/>
                  </a:lnTo>
                  <a:cubicBezTo>
                    <a:pt x="609580" y="685437"/>
                    <a:pt x="586867" y="698500"/>
                    <a:pt x="562300" y="698500"/>
                  </a:cubicBezTo>
                  <a:lnTo>
                    <a:pt x="235260" y="698500"/>
                  </a:lnTo>
                  <a:cubicBezTo>
                    <a:pt x="210693" y="698500"/>
                    <a:pt x="187980" y="685437"/>
                    <a:pt x="175625" y="664202"/>
                  </a:cubicBezTo>
                  <a:lnTo>
                    <a:pt x="12335" y="383548"/>
                  </a:lnTo>
                  <a:cubicBezTo>
                    <a:pt x="0" y="362346"/>
                    <a:pt x="0" y="336154"/>
                    <a:pt x="12335" y="314952"/>
                  </a:cubicBezTo>
                  <a:lnTo>
                    <a:pt x="175625" y="34298"/>
                  </a:lnTo>
                  <a:cubicBezTo>
                    <a:pt x="187980" y="13063"/>
                    <a:pt x="210693" y="0"/>
                    <a:pt x="235260" y="0"/>
                  </a:cubicBezTo>
                  <a:lnTo>
                    <a:pt x="562300" y="0"/>
                  </a:lnTo>
                  <a:cubicBezTo>
                    <a:pt x="586867" y="0"/>
                    <a:pt x="609580" y="13063"/>
                    <a:pt x="621935" y="34298"/>
                  </a:cubicBezTo>
                  <a:lnTo>
                    <a:pt x="785225" y="314952"/>
                  </a:lnTo>
                  <a:cubicBezTo>
                    <a:pt x="797560" y="336154"/>
                    <a:pt x="797560" y="362346"/>
                    <a:pt x="785225" y="383548"/>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27BBB">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4475218" y="-3414843"/>
            <a:ext cx="6522082" cy="5604914"/>
            <a:chOff x="0" y="0"/>
            <a:chExt cx="812800" cy="698500"/>
          </a:xfrm>
        </p:grpSpPr>
        <p:sp>
          <p:nvSpPr>
            <p:cNvPr id="9" name="Freeform 9"/>
            <p:cNvSpPr/>
            <p:nvPr/>
          </p:nvSpPr>
          <p:spPr>
            <a:xfrm>
              <a:off x="8206" y="0"/>
              <a:ext cx="796388" cy="698500"/>
            </a:xfrm>
            <a:custGeom>
              <a:avLst/>
              <a:gdLst/>
              <a:ahLst/>
              <a:cxnLst/>
              <a:rect l="l" t="t" r="r" b="b"/>
              <a:pathLst>
                <a:path w="796388" h="698500">
                  <a:moveTo>
                    <a:pt x="783104" y="386186"/>
                  </a:moveTo>
                  <a:lnTo>
                    <a:pt x="622884" y="661564"/>
                  </a:lnTo>
                  <a:cubicBezTo>
                    <a:pt x="609579" y="684432"/>
                    <a:pt x="585118" y="698500"/>
                    <a:pt x="558661" y="698500"/>
                  </a:cubicBezTo>
                  <a:lnTo>
                    <a:pt x="237727" y="698500"/>
                  </a:lnTo>
                  <a:cubicBezTo>
                    <a:pt x="211270" y="698500"/>
                    <a:pt x="186809" y="684432"/>
                    <a:pt x="173504" y="661564"/>
                  </a:cubicBezTo>
                  <a:lnTo>
                    <a:pt x="13284" y="386186"/>
                  </a:lnTo>
                  <a:cubicBezTo>
                    <a:pt x="0" y="363354"/>
                    <a:pt x="0" y="335146"/>
                    <a:pt x="13284" y="312314"/>
                  </a:cubicBezTo>
                  <a:lnTo>
                    <a:pt x="173504" y="36936"/>
                  </a:lnTo>
                  <a:cubicBezTo>
                    <a:pt x="186809" y="14068"/>
                    <a:pt x="211270" y="0"/>
                    <a:pt x="237727" y="0"/>
                  </a:cubicBezTo>
                  <a:lnTo>
                    <a:pt x="558661" y="0"/>
                  </a:lnTo>
                  <a:cubicBezTo>
                    <a:pt x="585118" y="0"/>
                    <a:pt x="609579" y="14068"/>
                    <a:pt x="622884" y="36936"/>
                  </a:cubicBezTo>
                  <a:lnTo>
                    <a:pt x="783104" y="312314"/>
                  </a:lnTo>
                  <a:cubicBezTo>
                    <a:pt x="796388" y="335146"/>
                    <a:pt x="796388" y="363354"/>
                    <a:pt x="783104" y="386186"/>
                  </a:cubicBezTo>
                  <a:close/>
                </a:path>
              </a:pathLst>
            </a:custGeom>
            <a:solidFill>
              <a:srgbClr val="000000">
                <a:alpha val="0"/>
              </a:srgbClr>
            </a:solidFill>
            <a:ln w="57150" cap="rnd">
              <a:gradFill>
                <a:gsLst>
                  <a:gs pos="0">
                    <a:srgbClr val="FFE42F">
                      <a:alpha val="85000"/>
                    </a:srgbClr>
                  </a:gs>
                  <a:gs pos="100000">
                    <a:srgbClr val="FFB613">
                      <a:alpha val="85000"/>
                    </a:srgbClr>
                  </a:gs>
                </a:gsLst>
                <a:path path="circle">
                  <a:fillToRect l="50000" t="50000" r="50000" b="50000"/>
                </a:path>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flipH="1">
            <a:off x="10377335" y="3987882"/>
            <a:ext cx="9234335" cy="8103129"/>
          </a:xfrm>
          <a:custGeom>
            <a:avLst/>
            <a:gdLst/>
            <a:ahLst/>
            <a:cxnLst/>
            <a:rect l="l" t="t" r="r" b="b"/>
            <a:pathLst>
              <a:path w="9234335" h="8103129">
                <a:moveTo>
                  <a:pt x="9234335" y="0"/>
                </a:moveTo>
                <a:lnTo>
                  <a:pt x="0" y="0"/>
                </a:lnTo>
                <a:lnTo>
                  <a:pt x="0" y="8103129"/>
                </a:lnTo>
                <a:lnTo>
                  <a:pt x="9234335" y="8103129"/>
                </a:lnTo>
                <a:lnTo>
                  <a:pt x="9234335" y="0"/>
                </a:lnTo>
                <a:close/>
              </a:path>
            </a:pathLst>
          </a:custGeom>
          <a:blipFill>
            <a:blip r:embed="rId2"/>
            <a:stretch>
              <a:fillRect/>
            </a:stretch>
          </a:blipFill>
        </p:spPr>
        <p:txBody>
          <a:bodyPr/>
          <a:lstStyle/>
          <a:p>
            <a:endParaRPr lang="en-US"/>
          </a:p>
        </p:txBody>
      </p:sp>
      <p:sp>
        <p:nvSpPr>
          <p:cNvPr id="12" name="Freeform 12"/>
          <p:cNvSpPr/>
          <p:nvPr/>
        </p:nvSpPr>
        <p:spPr>
          <a:xfrm>
            <a:off x="9416622" y="194906"/>
            <a:ext cx="9055956" cy="8229600"/>
          </a:xfrm>
          <a:custGeom>
            <a:avLst/>
            <a:gdLst/>
            <a:ahLst/>
            <a:cxnLst/>
            <a:rect l="l" t="t" r="r" b="b"/>
            <a:pathLst>
              <a:path w="9055956" h="8229600">
                <a:moveTo>
                  <a:pt x="0" y="0"/>
                </a:moveTo>
                <a:lnTo>
                  <a:pt x="9055956" y="0"/>
                </a:lnTo>
                <a:lnTo>
                  <a:pt x="9055956" y="8229600"/>
                </a:lnTo>
                <a:lnTo>
                  <a:pt x="0" y="8229600"/>
                </a:lnTo>
                <a:lnTo>
                  <a:pt x="0" y="0"/>
                </a:lnTo>
                <a:close/>
              </a:path>
            </a:pathLst>
          </a:custGeom>
          <a:blipFill>
            <a:blip r:embed="rId3"/>
            <a:stretch>
              <a:fillRect/>
            </a:stretch>
          </a:blipFill>
        </p:spPr>
        <p:txBody>
          <a:bodyPr/>
          <a:lstStyle/>
          <a:p>
            <a:endParaRPr lang="en-US"/>
          </a:p>
        </p:txBody>
      </p:sp>
      <p:grpSp>
        <p:nvGrpSpPr>
          <p:cNvPr id="13" name="Group 13"/>
          <p:cNvGrpSpPr/>
          <p:nvPr/>
        </p:nvGrpSpPr>
        <p:grpSpPr>
          <a:xfrm>
            <a:off x="9828222" y="911721"/>
            <a:ext cx="7908037" cy="6795970"/>
            <a:chOff x="0" y="0"/>
            <a:chExt cx="812800" cy="698500"/>
          </a:xfrm>
        </p:grpSpPr>
        <p:sp>
          <p:nvSpPr>
            <p:cNvPr id="14" name="Freeform 14"/>
            <p:cNvSpPr/>
            <p:nvPr/>
          </p:nvSpPr>
          <p:spPr>
            <a:xfrm>
              <a:off x="6204" y="0"/>
              <a:ext cx="800393" cy="698500"/>
            </a:xfrm>
            <a:custGeom>
              <a:avLst/>
              <a:gdLst/>
              <a:ahLst/>
              <a:cxnLst/>
              <a:rect l="l" t="t" r="r" b="b"/>
              <a:pathLst>
                <a:path w="800393" h="698500">
                  <a:moveTo>
                    <a:pt x="790349" y="377174"/>
                  </a:moveTo>
                  <a:lnTo>
                    <a:pt x="619643" y="670576"/>
                  </a:lnTo>
                  <a:cubicBezTo>
                    <a:pt x="609584" y="687864"/>
                    <a:pt x="591091" y="698500"/>
                    <a:pt x="571089" y="698500"/>
                  </a:cubicBezTo>
                  <a:lnTo>
                    <a:pt x="229303" y="698500"/>
                  </a:lnTo>
                  <a:cubicBezTo>
                    <a:pt x="209301" y="698500"/>
                    <a:pt x="190808" y="687864"/>
                    <a:pt x="180749" y="670576"/>
                  </a:cubicBezTo>
                  <a:lnTo>
                    <a:pt x="10043" y="377174"/>
                  </a:lnTo>
                  <a:cubicBezTo>
                    <a:pt x="0" y="359913"/>
                    <a:pt x="0" y="338587"/>
                    <a:pt x="10043" y="321326"/>
                  </a:cubicBezTo>
                  <a:lnTo>
                    <a:pt x="180749" y="27924"/>
                  </a:lnTo>
                  <a:cubicBezTo>
                    <a:pt x="190808" y="10636"/>
                    <a:pt x="209301" y="0"/>
                    <a:pt x="229303" y="0"/>
                  </a:cubicBezTo>
                  <a:lnTo>
                    <a:pt x="571089" y="0"/>
                  </a:lnTo>
                  <a:cubicBezTo>
                    <a:pt x="591091" y="0"/>
                    <a:pt x="609584" y="10636"/>
                    <a:pt x="619643" y="27924"/>
                  </a:cubicBezTo>
                  <a:lnTo>
                    <a:pt x="790349" y="321326"/>
                  </a:lnTo>
                  <a:cubicBezTo>
                    <a:pt x="800392" y="338587"/>
                    <a:pt x="800392" y="359913"/>
                    <a:pt x="790349" y="377174"/>
                  </a:cubicBezTo>
                  <a:close/>
                </a:path>
              </a:pathLst>
            </a:custGeom>
            <a:gradFill rotWithShape="1">
              <a:gsLst>
                <a:gs pos="0">
                  <a:srgbClr val="FFB613">
                    <a:alpha val="100000"/>
                  </a:srgbClr>
                </a:gs>
                <a:gs pos="100000">
                  <a:srgbClr val="FFE42F">
                    <a:alpha val="100000"/>
                  </a:srgbClr>
                </a:gs>
              </a:gsLst>
              <a:lin ang="5400000"/>
            </a:gradFill>
          </p:spPr>
          <p:txBody>
            <a:bodyPr/>
            <a:lstStyle/>
            <a:p>
              <a:endParaRPr lang="en-US"/>
            </a:p>
          </p:txBody>
        </p:sp>
        <p:sp>
          <p:nvSpPr>
            <p:cNvPr id="15" name="TextBox 15"/>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6" name="Group 16"/>
          <p:cNvGrpSpPr>
            <a:grpSpLocks noChangeAspect="1"/>
          </p:cNvGrpSpPr>
          <p:nvPr/>
        </p:nvGrpSpPr>
        <p:grpSpPr>
          <a:xfrm>
            <a:off x="10420622" y="1326710"/>
            <a:ext cx="6723237" cy="5965993"/>
            <a:chOff x="0" y="0"/>
            <a:chExt cx="4346359" cy="3856825"/>
          </a:xfrm>
        </p:grpSpPr>
        <p:sp>
          <p:nvSpPr>
            <p:cNvPr id="17" name="Freeform 17"/>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284" r="-16284"/>
              </a:stretch>
            </a:blipFill>
          </p:spPr>
          <p:txBody>
            <a:bodyPr/>
            <a:lstStyle/>
            <a:p>
              <a:endParaRPr lang="en-US"/>
            </a:p>
          </p:txBody>
        </p:sp>
      </p:grpSp>
      <p:grpSp>
        <p:nvGrpSpPr>
          <p:cNvPr id="18" name="Group 18"/>
          <p:cNvGrpSpPr/>
          <p:nvPr/>
        </p:nvGrpSpPr>
        <p:grpSpPr>
          <a:xfrm>
            <a:off x="16717233" y="308492"/>
            <a:ext cx="1084133" cy="1261537"/>
            <a:chOff x="0" y="0"/>
            <a:chExt cx="698500" cy="812800"/>
          </a:xfrm>
        </p:grpSpPr>
        <p:sp>
          <p:nvSpPr>
            <p:cNvPr id="19" name="Freeform 19"/>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3183ED">
                      <a:alpha val="100000"/>
                    </a:srgbClr>
                  </a:gs>
                  <a:gs pos="100000">
                    <a:srgbClr val="56CCF2">
                      <a:alpha val="100000"/>
                    </a:srgbClr>
                  </a:gs>
                </a:gsLst>
                <a:lin ang="5400000"/>
              </a:gradFill>
              <a:prstDash val="solid"/>
              <a:miter/>
            </a:ln>
          </p:spPr>
          <p:txBody>
            <a:bodyPr/>
            <a:lstStyle/>
            <a:p>
              <a:endParaRPr lang="en-US"/>
            </a:p>
          </p:txBody>
        </p:sp>
        <p:sp>
          <p:nvSpPr>
            <p:cNvPr id="20" name="TextBox 20"/>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9526592" y="4858699"/>
            <a:ext cx="5973371" cy="5428301"/>
          </a:xfrm>
          <a:custGeom>
            <a:avLst/>
            <a:gdLst/>
            <a:ahLst/>
            <a:cxnLst/>
            <a:rect l="l" t="t" r="r" b="b"/>
            <a:pathLst>
              <a:path w="5973371" h="5428301">
                <a:moveTo>
                  <a:pt x="0" y="0"/>
                </a:moveTo>
                <a:lnTo>
                  <a:pt x="5973372" y="0"/>
                </a:lnTo>
                <a:lnTo>
                  <a:pt x="5973372" y="5428301"/>
                </a:lnTo>
                <a:lnTo>
                  <a:pt x="0" y="5428301"/>
                </a:lnTo>
                <a:lnTo>
                  <a:pt x="0" y="0"/>
                </a:lnTo>
                <a:close/>
              </a:path>
            </a:pathLst>
          </a:custGeom>
          <a:blipFill>
            <a:blip r:embed="rId3"/>
            <a:stretch>
              <a:fillRect/>
            </a:stretch>
          </a:blipFill>
        </p:spPr>
        <p:txBody>
          <a:bodyPr/>
          <a:lstStyle/>
          <a:p>
            <a:endParaRPr lang="en-US"/>
          </a:p>
        </p:txBody>
      </p:sp>
      <p:grpSp>
        <p:nvGrpSpPr>
          <p:cNvPr id="22" name="Group 22"/>
          <p:cNvGrpSpPr/>
          <p:nvPr/>
        </p:nvGrpSpPr>
        <p:grpSpPr>
          <a:xfrm>
            <a:off x="9736201" y="5164741"/>
            <a:ext cx="5357059" cy="4603722"/>
            <a:chOff x="0" y="0"/>
            <a:chExt cx="812800" cy="698500"/>
          </a:xfrm>
        </p:grpSpPr>
        <p:sp>
          <p:nvSpPr>
            <p:cNvPr id="23" name="Freeform 23"/>
            <p:cNvSpPr/>
            <p:nvPr/>
          </p:nvSpPr>
          <p:spPr>
            <a:xfrm>
              <a:off x="10545" y="0"/>
              <a:ext cx="791709" cy="698500"/>
            </a:xfrm>
            <a:custGeom>
              <a:avLst/>
              <a:gdLst/>
              <a:ahLst/>
              <a:cxnLst/>
              <a:rect l="l" t="t" r="r" b="b"/>
              <a:pathLst>
                <a:path w="791709" h="698500">
                  <a:moveTo>
                    <a:pt x="774638" y="396717"/>
                  </a:moveTo>
                  <a:lnTo>
                    <a:pt x="626672" y="651033"/>
                  </a:lnTo>
                  <a:cubicBezTo>
                    <a:pt x="609574" y="680421"/>
                    <a:pt x="578138" y="698500"/>
                    <a:pt x="544138" y="698500"/>
                  </a:cubicBezTo>
                  <a:lnTo>
                    <a:pt x="247572" y="698500"/>
                  </a:lnTo>
                  <a:cubicBezTo>
                    <a:pt x="213572" y="698500"/>
                    <a:pt x="182136" y="680421"/>
                    <a:pt x="165038" y="651033"/>
                  </a:cubicBezTo>
                  <a:lnTo>
                    <a:pt x="17072" y="396717"/>
                  </a:lnTo>
                  <a:cubicBezTo>
                    <a:pt x="0" y="367375"/>
                    <a:pt x="0" y="331125"/>
                    <a:pt x="17072" y="301783"/>
                  </a:cubicBezTo>
                  <a:lnTo>
                    <a:pt x="165038" y="47467"/>
                  </a:lnTo>
                  <a:cubicBezTo>
                    <a:pt x="182136" y="18079"/>
                    <a:pt x="213572" y="0"/>
                    <a:pt x="247572" y="0"/>
                  </a:cubicBezTo>
                  <a:lnTo>
                    <a:pt x="544138" y="0"/>
                  </a:lnTo>
                  <a:cubicBezTo>
                    <a:pt x="578138" y="0"/>
                    <a:pt x="609574" y="18079"/>
                    <a:pt x="626672" y="47467"/>
                  </a:cubicBezTo>
                  <a:lnTo>
                    <a:pt x="774638" y="301783"/>
                  </a:lnTo>
                  <a:cubicBezTo>
                    <a:pt x="791710" y="331125"/>
                    <a:pt x="791710" y="367375"/>
                    <a:pt x="774638" y="396717"/>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24" name="TextBox 2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25" name="Group 25"/>
          <p:cNvGrpSpPr>
            <a:grpSpLocks noChangeAspect="1"/>
          </p:cNvGrpSpPr>
          <p:nvPr/>
        </p:nvGrpSpPr>
        <p:grpSpPr>
          <a:xfrm>
            <a:off x="10165464" y="5488650"/>
            <a:ext cx="4479483" cy="3974955"/>
            <a:chOff x="0" y="0"/>
            <a:chExt cx="4346359" cy="3856825"/>
          </a:xfrm>
        </p:grpSpPr>
        <p:sp>
          <p:nvSpPr>
            <p:cNvPr id="26" name="Freeform 26"/>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5"/>
              <a:stretch>
                <a:fillRect l="-16492" r="-16492"/>
              </a:stretch>
            </a:blipFill>
          </p:spPr>
          <p:txBody>
            <a:bodyPr/>
            <a:lstStyle/>
            <a:p>
              <a:endParaRPr lang="en-US"/>
            </a:p>
          </p:txBody>
        </p:sp>
      </p:grpSp>
      <p:grpSp>
        <p:nvGrpSpPr>
          <p:cNvPr id="27" name="Group 27"/>
          <p:cNvGrpSpPr/>
          <p:nvPr/>
        </p:nvGrpSpPr>
        <p:grpSpPr>
          <a:xfrm>
            <a:off x="-853415" y="7011522"/>
            <a:ext cx="9587865" cy="1052918"/>
            <a:chOff x="0" y="0"/>
            <a:chExt cx="5551013" cy="609600"/>
          </a:xfrm>
        </p:grpSpPr>
        <p:sp>
          <p:nvSpPr>
            <p:cNvPr id="28" name="Freeform 28"/>
            <p:cNvSpPr/>
            <p:nvPr/>
          </p:nvSpPr>
          <p:spPr>
            <a:xfrm>
              <a:off x="3924" y="0"/>
              <a:ext cx="5543165" cy="609600"/>
            </a:xfrm>
            <a:custGeom>
              <a:avLst/>
              <a:gdLst/>
              <a:ahLst/>
              <a:cxnLst/>
              <a:rect l="l" t="t" r="r" b="b"/>
              <a:pathLst>
                <a:path w="5543165" h="609600">
                  <a:moveTo>
                    <a:pt x="5327739" y="0"/>
                  </a:moveTo>
                  <a:lnTo>
                    <a:pt x="12225" y="0"/>
                  </a:lnTo>
                  <a:cubicBezTo>
                    <a:pt x="8484" y="0"/>
                    <a:pt x="4970" y="1799"/>
                    <a:pt x="2783" y="4834"/>
                  </a:cubicBezTo>
                  <a:cubicBezTo>
                    <a:pt x="595" y="7869"/>
                    <a:pt x="0" y="11771"/>
                    <a:pt x="1183" y="15321"/>
                  </a:cubicBezTo>
                  <a:lnTo>
                    <a:pt x="194169" y="594279"/>
                  </a:lnTo>
                  <a:cubicBezTo>
                    <a:pt x="197219" y="603429"/>
                    <a:pt x="205781" y="609600"/>
                    <a:pt x="215425" y="609600"/>
                  </a:cubicBezTo>
                  <a:lnTo>
                    <a:pt x="5530939" y="609600"/>
                  </a:lnTo>
                  <a:cubicBezTo>
                    <a:pt x="5534681" y="609600"/>
                    <a:pt x="5538194" y="607801"/>
                    <a:pt x="5540382" y="604766"/>
                  </a:cubicBezTo>
                  <a:cubicBezTo>
                    <a:pt x="5542570" y="601731"/>
                    <a:pt x="5543165" y="597829"/>
                    <a:pt x="5541982" y="594279"/>
                  </a:cubicBezTo>
                  <a:lnTo>
                    <a:pt x="5348996" y="15321"/>
                  </a:lnTo>
                  <a:cubicBezTo>
                    <a:pt x="5345946" y="6171"/>
                    <a:pt x="5337384" y="0"/>
                    <a:pt x="5327739"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29" name="TextBox 29"/>
            <p:cNvSpPr txBox="1"/>
            <p:nvPr/>
          </p:nvSpPr>
          <p:spPr>
            <a:xfrm>
              <a:off x="101600" y="-28575"/>
              <a:ext cx="5347813" cy="638175"/>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699164" y="8750821"/>
            <a:ext cx="4222418" cy="840153"/>
          </a:xfrm>
          <a:custGeom>
            <a:avLst/>
            <a:gdLst/>
            <a:ahLst/>
            <a:cxnLst/>
            <a:rect l="l" t="t" r="r" b="b"/>
            <a:pathLst>
              <a:path w="4222418" h="840153">
                <a:moveTo>
                  <a:pt x="0" y="0"/>
                </a:moveTo>
                <a:lnTo>
                  <a:pt x="4222418" y="0"/>
                </a:lnTo>
                <a:lnTo>
                  <a:pt x="4222418" y="840153"/>
                </a:lnTo>
                <a:lnTo>
                  <a:pt x="0" y="840153"/>
                </a:lnTo>
                <a:lnTo>
                  <a:pt x="0" y="0"/>
                </a:lnTo>
                <a:close/>
              </a:path>
            </a:pathLst>
          </a:custGeom>
          <a:blipFill>
            <a:blip r:embed="rId6"/>
            <a:stretch>
              <a:fillRect/>
            </a:stretch>
          </a:blipFill>
        </p:spPr>
        <p:txBody>
          <a:bodyPr/>
          <a:lstStyle/>
          <a:p>
            <a:endParaRPr lang="en-US"/>
          </a:p>
        </p:txBody>
      </p:sp>
      <p:sp>
        <p:nvSpPr>
          <p:cNvPr id="31" name="TextBox 31"/>
          <p:cNvSpPr txBox="1"/>
          <p:nvPr/>
        </p:nvSpPr>
        <p:spPr>
          <a:xfrm>
            <a:off x="699164" y="2442929"/>
            <a:ext cx="8444836" cy="4444746"/>
          </a:xfrm>
          <a:prstGeom prst="rect">
            <a:avLst/>
          </a:prstGeom>
        </p:spPr>
        <p:txBody>
          <a:bodyPr lIns="0" tIns="0" rIns="0" bIns="0" rtlCol="0" anchor="t">
            <a:spAutoFit/>
          </a:bodyPr>
          <a:lstStyle/>
          <a:p>
            <a:pPr marL="0" lvl="0" indent="0" algn="l">
              <a:lnSpc>
                <a:spcPts val="11682"/>
              </a:lnSpc>
            </a:pPr>
            <a:r>
              <a:rPr lang="en-US" sz="9900" b="1" dirty="0">
                <a:solidFill>
                  <a:srgbClr val="112D4E"/>
                </a:solidFill>
                <a:latin typeface="Barlow Bold"/>
                <a:ea typeface="Barlow Bold"/>
                <a:cs typeface="Barlow Bold"/>
                <a:sym typeface="Barlow Bold"/>
              </a:rPr>
              <a:t>TITLE IX - DEFINITIONS &amp;PROCESS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5624390"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Formal Complaint</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638064"/>
            <a:ext cx="15077556" cy="42189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“[A] document filed by a complainant or signed by the Title IX Coordinator alleging sexual harassment against a r</a:t>
            </a:r>
            <a:r>
              <a:rPr lang="en-US" sz="3399" u="none">
                <a:solidFill>
                  <a:srgbClr val="00205B"/>
                </a:solidFill>
                <a:latin typeface="Poppins"/>
                <a:ea typeface="Poppins"/>
                <a:cs typeface="Poppins"/>
                <a:sym typeface="Poppins"/>
              </a:rPr>
              <a:t>espo</a:t>
            </a:r>
            <a:r>
              <a:rPr lang="en-US" sz="3399">
                <a:solidFill>
                  <a:srgbClr val="00205B"/>
                </a:solidFill>
                <a:latin typeface="Poppins"/>
                <a:ea typeface="Poppins"/>
                <a:cs typeface="Poppins"/>
                <a:sym typeface="Poppins"/>
              </a:rPr>
              <a:t>ndent and requesting that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investig</a:t>
            </a:r>
            <a:r>
              <a:rPr lang="en-US" sz="3399" u="none">
                <a:solidFill>
                  <a:srgbClr val="00205B"/>
                </a:solidFill>
                <a:latin typeface="Poppins"/>
                <a:ea typeface="Poppins"/>
                <a:cs typeface="Poppins"/>
                <a:sym typeface="Poppins"/>
              </a:rPr>
              <a:t>ate the all</a:t>
            </a:r>
            <a:r>
              <a:rPr lang="en-US" sz="3399">
                <a:solidFill>
                  <a:srgbClr val="00205B"/>
                </a:solidFill>
                <a:latin typeface="Poppins"/>
                <a:ea typeface="Poppins"/>
                <a:cs typeface="Poppins"/>
                <a:sym typeface="Poppins"/>
              </a:rPr>
              <a:t>eg</a:t>
            </a:r>
            <a:r>
              <a:rPr lang="en-US" sz="3399" u="none">
                <a:solidFill>
                  <a:srgbClr val="00205B"/>
                </a:solidFill>
                <a:latin typeface="Poppins"/>
                <a:ea typeface="Poppins"/>
                <a:cs typeface="Poppins"/>
                <a:sym typeface="Poppins"/>
              </a:rPr>
              <a:t>a</a:t>
            </a:r>
            <a:r>
              <a:rPr lang="en-US" sz="3399">
                <a:solidFill>
                  <a:srgbClr val="00205B"/>
                </a:solidFill>
                <a:latin typeface="Poppins"/>
                <a:ea typeface="Poppins"/>
                <a:cs typeface="Poppins"/>
                <a:sym typeface="Poppins"/>
              </a:rPr>
              <a:t>tion of</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sexual harassmen</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§S</a:t>
            </a:r>
            <a:r>
              <a:rPr lang="en-US" sz="3399" u="none">
                <a:solidFill>
                  <a:srgbClr val="00205B"/>
                </a:solidFill>
                <a:latin typeface="Poppins"/>
                <a:ea typeface="Poppins"/>
                <a:cs typeface="Poppins"/>
                <a:sym typeface="Poppins"/>
              </a:rPr>
              <a:t>ec. </a:t>
            </a:r>
            <a:r>
              <a:rPr lang="en-US" sz="3399">
                <a:solidFill>
                  <a:srgbClr val="00205B"/>
                </a:solidFill>
                <a:latin typeface="Poppins"/>
                <a:ea typeface="Poppins"/>
                <a:cs typeface="Poppins"/>
                <a:sym typeface="Poppins"/>
              </a:rPr>
              <a:t>106.30</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5624390"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Complainant</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3904259"/>
            <a:ext cx="15835378" cy="66192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“[A]n individual who is alleged to be the victim of conduct that could constitute sexual harassment.”</a:t>
            </a:r>
          </a:p>
          <a:p>
            <a:pPr algn="l">
              <a:lnSpc>
                <a:spcPts val="4759"/>
              </a:lnSpc>
            </a:pPr>
            <a:r>
              <a:rPr lang="en-US" sz="3399">
                <a:solidFill>
                  <a:srgbClr val="00205B"/>
                </a:solidFill>
                <a:latin typeface="Poppins"/>
                <a:ea typeface="Poppins"/>
                <a:cs typeface="Poppins"/>
                <a:sym typeface="Poppins"/>
              </a:rPr>
              <a:t>§106.30 </a:t>
            </a:r>
          </a:p>
          <a:p>
            <a:pPr algn="l">
              <a:lnSpc>
                <a:spcPts val="4759"/>
              </a:lnSpc>
            </a:pPr>
            <a:endParaRPr lang="en-US" sz="3399">
              <a:solidFill>
                <a:srgbClr val="00205B"/>
              </a:solidFill>
              <a:latin typeface="Poppins"/>
              <a:ea typeface="Poppins"/>
              <a:cs typeface="Poppins"/>
              <a:sym typeface="Poppins"/>
            </a:endParaRPr>
          </a:p>
          <a:p>
            <a:pPr algn="l">
              <a:lnSpc>
                <a:spcPts val="4759"/>
              </a:lnSpc>
            </a:pPr>
            <a:r>
              <a:rPr lang="en-US" sz="3399">
                <a:solidFill>
                  <a:srgbClr val="00205B"/>
                </a:solidFill>
                <a:latin typeface="Poppins"/>
                <a:ea typeface="Poppins"/>
                <a:cs typeface="Poppins"/>
                <a:sym typeface="Poppins"/>
              </a:rPr>
              <a:t>“Complainant Connection to Education Program or Activity: [A] com</a:t>
            </a:r>
            <a:r>
              <a:rPr lang="en-US" sz="3399" u="none">
                <a:solidFill>
                  <a:srgbClr val="00205B"/>
                </a:solidFill>
                <a:latin typeface="Poppins"/>
                <a:ea typeface="Poppins"/>
                <a:cs typeface="Poppins"/>
                <a:sym typeface="Poppins"/>
              </a:rPr>
              <a:t>plai</a:t>
            </a:r>
            <a:r>
              <a:rPr lang="en-US" sz="3399">
                <a:solidFill>
                  <a:srgbClr val="00205B"/>
                </a:solidFill>
                <a:latin typeface="Poppins"/>
                <a:ea typeface="Poppins"/>
                <a:cs typeface="Poppins"/>
                <a:sym typeface="Poppins"/>
              </a:rPr>
              <a:t>nant must be participating in, or attempting to participate in,</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t’s</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education progr</a:t>
            </a:r>
            <a:r>
              <a:rPr lang="en-US" sz="3399" u="none">
                <a:solidFill>
                  <a:srgbClr val="00205B"/>
                </a:solidFill>
                <a:latin typeface="Poppins"/>
                <a:ea typeface="Poppins"/>
                <a:cs typeface="Poppins"/>
                <a:sym typeface="Poppins"/>
              </a:rPr>
              <a:t>am or activity at the </a:t>
            </a:r>
            <a:r>
              <a:rPr lang="en-US" sz="3399">
                <a:solidFill>
                  <a:srgbClr val="00205B"/>
                </a:solidFill>
                <a:latin typeface="Poppins"/>
                <a:ea typeface="Poppins"/>
                <a:cs typeface="Poppins"/>
                <a:sym typeface="Poppins"/>
              </a:rPr>
              <a:t>time of</a:t>
            </a:r>
            <a:r>
              <a:rPr lang="en-US" sz="3399" u="none">
                <a:solidFill>
                  <a:srgbClr val="00205B"/>
                </a:solidFill>
                <a:latin typeface="Poppins"/>
                <a:ea typeface="Poppins"/>
                <a:cs typeface="Poppins"/>
                <a:sym typeface="Poppins"/>
              </a:rPr>
              <a:t> fi</a:t>
            </a:r>
            <a:r>
              <a:rPr lang="en-US" sz="3399">
                <a:solidFill>
                  <a:srgbClr val="00205B"/>
                </a:solidFill>
                <a:latin typeface="Poppins"/>
                <a:ea typeface="Poppins"/>
                <a:cs typeface="Poppins"/>
                <a:sym typeface="Poppins"/>
              </a:rPr>
              <a:t>ling a formal complain</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Titl</a:t>
            </a:r>
            <a:r>
              <a:rPr lang="en-US" sz="3399" u="none">
                <a:solidFill>
                  <a:srgbClr val="00205B"/>
                </a:solidFill>
                <a:latin typeface="Poppins"/>
                <a:ea typeface="Poppins"/>
                <a:cs typeface="Poppins"/>
                <a:sym typeface="Poppins"/>
              </a:rPr>
              <a:t>e IX Reg.; Pages 4</a:t>
            </a:r>
            <a:r>
              <a:rPr lang="en-US" sz="3399">
                <a:solidFill>
                  <a:srgbClr val="00205B"/>
                </a:solidFill>
                <a:latin typeface="Poppins"/>
                <a:ea typeface="Poppins"/>
                <a:cs typeface="Poppins"/>
                <a:sym typeface="Poppins"/>
              </a:rPr>
              <a:t>11 and 708 (May 6, 2020, DoE website)</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5624390"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Respondent</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139984"/>
            <a:ext cx="16230600" cy="66192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“[A]n individual who has been reported to be the perpetrator of conduct that could constitute sexual harassment.”</a:t>
            </a:r>
          </a:p>
          <a:p>
            <a:pPr algn="l">
              <a:lnSpc>
                <a:spcPts val="4759"/>
              </a:lnSpc>
            </a:pPr>
            <a:r>
              <a:rPr lang="en-US" sz="3399">
                <a:solidFill>
                  <a:srgbClr val="00205B"/>
                </a:solidFill>
                <a:latin typeface="Poppins"/>
                <a:ea typeface="Poppins"/>
                <a:cs typeface="Poppins"/>
                <a:sym typeface="Poppins"/>
              </a:rPr>
              <a:t>§106.30</a:t>
            </a:r>
          </a:p>
          <a:p>
            <a:pPr algn="l">
              <a:lnSpc>
                <a:spcPts val="4759"/>
              </a:lnSpc>
            </a:pPr>
            <a:endParaRPr lang="en-US" sz="3399">
              <a:solidFill>
                <a:srgbClr val="00205B"/>
              </a:solidFill>
              <a:latin typeface="Poppins"/>
              <a:ea typeface="Poppins"/>
              <a:cs typeface="Poppins"/>
              <a:sym typeface="Poppins"/>
            </a:endParaRPr>
          </a:p>
          <a:p>
            <a:pPr algn="l">
              <a:lnSpc>
                <a:spcPts val="4759"/>
              </a:lnSpc>
            </a:pPr>
            <a:r>
              <a:rPr lang="en-US" sz="3399">
                <a:solidFill>
                  <a:srgbClr val="00205B"/>
                </a:solidFill>
                <a:latin typeface="Poppins"/>
                <a:ea typeface="Poppins"/>
                <a:cs typeface="Poppins"/>
                <a:sym typeface="Poppins"/>
              </a:rPr>
              <a:t>“Student, Employee, and Faculty Respondents: [A]ny “individual” can be a respondent, whether such individual is </a:t>
            </a:r>
            <a:r>
              <a:rPr lang="en-US" sz="3399" u="none">
                <a:solidFill>
                  <a:srgbClr val="00205B"/>
                </a:solidFill>
                <a:latin typeface="Poppins"/>
                <a:ea typeface="Poppins"/>
                <a:cs typeface="Poppins"/>
                <a:sym typeface="Poppins"/>
              </a:rPr>
              <a:t>a stude</a:t>
            </a:r>
            <a:r>
              <a:rPr lang="en-US" sz="3399">
                <a:solidFill>
                  <a:srgbClr val="00205B"/>
                </a:solidFill>
                <a:latin typeface="Poppins"/>
                <a:ea typeface="Poppins"/>
                <a:cs typeface="Poppins"/>
                <a:sym typeface="Poppins"/>
              </a:rPr>
              <a:t>nt, faculty member, another employee of</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or other</a:t>
            </a:r>
            <a:r>
              <a:rPr lang="en-US" sz="3399" u="none">
                <a:solidFill>
                  <a:srgbClr val="00205B"/>
                </a:solidFill>
                <a:latin typeface="Poppins"/>
                <a:ea typeface="Poppins"/>
                <a:cs typeface="Poppins"/>
                <a:sym typeface="Poppins"/>
              </a:rPr>
              <a:t> person with or without any</a:t>
            </a:r>
            <a:r>
              <a:rPr lang="en-US" sz="3399">
                <a:solidFill>
                  <a:srgbClr val="00205B"/>
                </a:solidFill>
                <a:latin typeface="Poppins"/>
                <a:ea typeface="Poppins"/>
                <a:cs typeface="Poppins"/>
                <a:sym typeface="Poppins"/>
              </a:rPr>
              <a:t> af</a:t>
            </a:r>
            <a:r>
              <a:rPr lang="en-US" sz="3399" u="none">
                <a:solidFill>
                  <a:srgbClr val="00205B"/>
                </a:solidFill>
                <a:latin typeface="Poppins"/>
                <a:ea typeface="Poppins"/>
                <a:cs typeface="Poppins"/>
                <a:sym typeface="Poppins"/>
              </a:rPr>
              <a:t>fi</a:t>
            </a:r>
            <a:r>
              <a:rPr lang="en-US" sz="3399">
                <a:solidFill>
                  <a:srgbClr val="00205B"/>
                </a:solidFill>
                <a:latin typeface="Poppins"/>
                <a:ea typeface="Poppins"/>
                <a:cs typeface="Poppins"/>
                <a:sym typeface="Poppins"/>
              </a:rPr>
              <a:t>liation with the recipien</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Titl</a:t>
            </a:r>
            <a:r>
              <a:rPr lang="en-US" sz="3399" u="none">
                <a:solidFill>
                  <a:srgbClr val="00205B"/>
                </a:solidFill>
                <a:latin typeface="Poppins"/>
                <a:ea typeface="Poppins"/>
                <a:cs typeface="Poppins"/>
                <a:sym typeface="Poppins"/>
              </a:rPr>
              <a:t>e IX Reg.; Page </a:t>
            </a:r>
            <a:r>
              <a:rPr lang="en-US" sz="3399">
                <a:solidFill>
                  <a:srgbClr val="00205B"/>
                </a:solidFill>
                <a:latin typeface="Poppins"/>
                <a:ea typeface="Poppins"/>
                <a:cs typeface="Poppins"/>
                <a:sym typeface="Poppins"/>
              </a:rPr>
              <a:t>146 (May 6, 2020, DoE website)</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9123271"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No Conflict of Interest or Bias</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139984"/>
            <a:ext cx="14609683" cy="42189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[A]ny individual designated by a recipient as a Title IX Coordinator, investigator, decision-maker, or any person designated by a recipient to facilit</a:t>
            </a:r>
            <a:r>
              <a:rPr lang="en-US" sz="3399" u="none">
                <a:solidFill>
                  <a:srgbClr val="00205B"/>
                </a:solidFill>
                <a:latin typeface="Poppins"/>
                <a:ea typeface="Poppins"/>
                <a:cs typeface="Poppins"/>
                <a:sym typeface="Poppins"/>
              </a:rPr>
              <a:t>ate a</a:t>
            </a:r>
            <a:r>
              <a:rPr lang="en-US" sz="3399">
                <a:solidFill>
                  <a:srgbClr val="00205B"/>
                </a:solidFill>
                <a:latin typeface="Poppins"/>
                <a:ea typeface="Poppins"/>
                <a:cs typeface="Poppins"/>
                <a:sym typeface="Poppins"/>
              </a:rPr>
              <a:t>n informal resolution process, [must] not have a conflict of</a:t>
            </a:r>
            <a:r>
              <a:rPr lang="en-US" sz="3399" u="none">
                <a:solidFill>
                  <a:srgbClr val="00205B"/>
                </a:solidFill>
                <a:latin typeface="Poppins"/>
                <a:ea typeface="Poppins"/>
                <a:cs typeface="Poppins"/>
                <a:sym typeface="Poppins"/>
              </a:rPr>
              <a:t> in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r</a:t>
            </a:r>
            <a:r>
              <a:rPr lang="en-US" sz="3399" u="none">
                <a:solidFill>
                  <a:srgbClr val="00205B"/>
                </a:solidFill>
                <a:latin typeface="Poppins"/>
                <a:ea typeface="Poppins"/>
                <a:cs typeface="Poppins"/>
                <a:sym typeface="Poppins"/>
              </a:rPr>
              <a:t>es</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or bias for</a:t>
            </a:r>
            <a:r>
              <a:rPr lang="en-US" sz="3399" u="none">
                <a:solidFill>
                  <a:srgbClr val="00205B"/>
                </a:solidFill>
                <a:latin typeface="Poppins"/>
                <a:ea typeface="Poppins"/>
                <a:cs typeface="Poppins"/>
                <a:sym typeface="Poppins"/>
              </a:rPr>
              <a:t> or against complainants or respondents generally</a:t>
            </a:r>
            <a:r>
              <a:rPr lang="en-US" sz="3399">
                <a:solidFill>
                  <a:srgbClr val="00205B"/>
                </a:solidFill>
                <a:latin typeface="Poppins"/>
                <a:ea typeface="Poppins"/>
                <a:cs typeface="Poppins"/>
                <a:sym typeface="Poppins"/>
              </a:rPr>
              <a:t> or an </a:t>
            </a:r>
            <a:r>
              <a:rPr lang="en-US" sz="3399" u="none">
                <a:solidFill>
                  <a:srgbClr val="00205B"/>
                </a:solidFill>
                <a:latin typeface="Poppins"/>
                <a:ea typeface="Poppins"/>
                <a:cs typeface="Poppins"/>
                <a:sym typeface="Poppins"/>
              </a:rPr>
              <a:t>ind</a:t>
            </a:r>
            <a:r>
              <a:rPr lang="en-US" sz="3399">
                <a:solidFill>
                  <a:srgbClr val="00205B"/>
                </a:solidFill>
                <a:latin typeface="Poppins"/>
                <a:ea typeface="Poppins"/>
                <a:cs typeface="Poppins"/>
                <a:sym typeface="Poppins"/>
              </a:rPr>
              <a:t>ividual complainant or responden</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•S</a:t>
            </a:r>
            <a:r>
              <a:rPr lang="en-US" sz="3399" u="none">
                <a:solidFill>
                  <a:srgbClr val="00205B"/>
                </a:solidFill>
                <a:latin typeface="Poppins"/>
                <a:ea typeface="Poppins"/>
                <a:cs typeface="Poppins"/>
                <a:sym typeface="Poppins"/>
              </a:rPr>
              <a:t>ec. </a:t>
            </a:r>
            <a:r>
              <a:rPr lang="en-US" sz="3399">
                <a:solidFill>
                  <a:srgbClr val="00205B"/>
                </a:solidFill>
                <a:latin typeface="Poppins"/>
                <a:ea typeface="Poppins"/>
                <a:cs typeface="Poppins"/>
                <a:sym typeface="Poppins"/>
              </a:rPr>
              <a:t>106.45 (b)(1)(iii) </a:t>
            </a: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4316964" y="4299589"/>
            <a:ext cx="3715747" cy="4323778"/>
            <a:chOff x="0" y="0"/>
            <a:chExt cx="698500" cy="812800"/>
          </a:xfrm>
        </p:grpSpPr>
        <p:sp>
          <p:nvSpPr>
            <p:cNvPr id="3" name="Freeform 3"/>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4" name="TextBox 4"/>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5" name="Freeform 5"/>
          <p:cNvSpPr/>
          <p:nvPr/>
        </p:nvSpPr>
        <p:spPr>
          <a:xfrm>
            <a:off x="-635928" y="6791613"/>
            <a:ext cx="5867714" cy="3650207"/>
          </a:xfrm>
          <a:custGeom>
            <a:avLst/>
            <a:gdLst/>
            <a:ahLst/>
            <a:cxnLst/>
            <a:rect l="l" t="t" r="r" b="b"/>
            <a:pathLst>
              <a:path w="5867714" h="3650207">
                <a:moveTo>
                  <a:pt x="0" y="0"/>
                </a:moveTo>
                <a:lnTo>
                  <a:pt x="5867714" y="0"/>
                </a:lnTo>
                <a:lnTo>
                  <a:pt x="5867714" y="3650208"/>
                </a:lnTo>
                <a:lnTo>
                  <a:pt x="0" y="365020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144000" y="1832603"/>
            <a:ext cx="8125510" cy="2771001"/>
          </a:xfrm>
          <a:prstGeom prst="rect">
            <a:avLst/>
          </a:prstGeom>
        </p:spPr>
        <p:txBody>
          <a:bodyPr lIns="0" tIns="0" rIns="0" bIns="0" rtlCol="0" anchor="t">
            <a:spAutoFit/>
          </a:bodyPr>
          <a:lstStyle/>
          <a:p>
            <a:pPr marL="0" lvl="0" indent="0" algn="l">
              <a:lnSpc>
                <a:spcPts val="10753"/>
              </a:lnSpc>
            </a:pPr>
            <a:r>
              <a:rPr lang="en-US" sz="9956" b="1" spc="-248">
                <a:solidFill>
                  <a:srgbClr val="112D4E"/>
                </a:solidFill>
                <a:latin typeface="Barlow Bold"/>
                <a:ea typeface="Barlow Bold"/>
                <a:cs typeface="Barlow Bold"/>
                <a:sym typeface="Barlow Bold"/>
              </a:rPr>
              <a:t>Title IX Process</a:t>
            </a:r>
          </a:p>
        </p:txBody>
      </p:sp>
      <p:sp>
        <p:nvSpPr>
          <p:cNvPr id="7" name="Freeform 7"/>
          <p:cNvSpPr/>
          <p:nvPr/>
        </p:nvSpPr>
        <p:spPr>
          <a:xfrm>
            <a:off x="1009650" y="3310779"/>
            <a:ext cx="6971016" cy="6334911"/>
          </a:xfrm>
          <a:custGeom>
            <a:avLst/>
            <a:gdLst/>
            <a:ahLst/>
            <a:cxnLst/>
            <a:rect l="l" t="t" r="r" b="b"/>
            <a:pathLst>
              <a:path w="6971016" h="6334911">
                <a:moveTo>
                  <a:pt x="0" y="0"/>
                </a:moveTo>
                <a:lnTo>
                  <a:pt x="6971016" y="0"/>
                </a:lnTo>
                <a:lnTo>
                  <a:pt x="6971016" y="6334911"/>
                </a:lnTo>
                <a:lnTo>
                  <a:pt x="0" y="633491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254267" y="3667934"/>
            <a:ext cx="6251770" cy="5372615"/>
            <a:chOff x="0" y="0"/>
            <a:chExt cx="812800" cy="698500"/>
          </a:xfrm>
        </p:grpSpPr>
        <p:sp>
          <p:nvSpPr>
            <p:cNvPr id="9" name="Freeform 9"/>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755223" y="4045941"/>
            <a:ext cx="5227625" cy="4638833"/>
            <a:chOff x="0" y="0"/>
            <a:chExt cx="4346359" cy="3856825"/>
          </a:xfrm>
        </p:grpSpPr>
        <p:sp>
          <p:nvSpPr>
            <p:cNvPr id="12" name="Freeform 1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txBody>
            <a:bodyP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6534745" cy="750570"/>
          </a:xfrm>
          <a:prstGeom prst="rect">
            <a:avLst/>
          </a:prstGeom>
        </p:spPr>
        <p:txBody>
          <a:bodyPr lIns="0" tIns="0" rIns="0" bIns="0" rtlCol="0" anchor="t">
            <a:spAutoFit/>
          </a:bodyPr>
          <a:lstStyle/>
          <a:p>
            <a:pPr algn="just">
              <a:lnSpc>
                <a:spcPts val="5880"/>
              </a:lnSpc>
              <a:spcBef>
                <a:spcPct val="0"/>
              </a:spcBef>
            </a:pPr>
            <a:r>
              <a:rPr lang="en-US" sz="4200" b="1">
                <a:solidFill>
                  <a:srgbClr val="00205B"/>
                </a:solidFill>
                <a:latin typeface="Poppins Bold"/>
                <a:ea typeface="Poppins Bold"/>
                <a:cs typeface="Poppins Bold"/>
                <a:sym typeface="Poppins Bold"/>
              </a:rPr>
              <a:t>Written Notice Required</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5156874"/>
            <a:ext cx="13681100" cy="2418715"/>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Written notice required </a:t>
            </a:r>
          </a:p>
          <a:p>
            <a:pPr algn="l">
              <a:lnSpc>
                <a:spcPts val="4759"/>
              </a:lnSpc>
              <a:spcBef>
                <a:spcPct val="0"/>
              </a:spcBef>
            </a:pPr>
            <a:r>
              <a:rPr lang="en-US" sz="3399">
                <a:solidFill>
                  <a:srgbClr val="00205B"/>
                </a:solidFill>
                <a:latin typeface="Poppins"/>
                <a:ea typeface="Poppins"/>
                <a:cs typeface="Poppins"/>
                <a:sym typeface="Poppins"/>
              </a:rPr>
              <a:t>•Sec. 106.45(b)(2)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173320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2518379" y="5197212"/>
            <a:ext cx="13845768" cy="3018790"/>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“Include reasonably prompt time frames for conclusion of the grievance process, including reasonably prompt time frames for filing and resolving appeals and informal resolution processes if the recipient offers informal resolution processes.”</a:t>
            </a:r>
          </a:p>
          <a:p>
            <a:pPr algn="l">
              <a:lnSpc>
                <a:spcPts val="4759"/>
              </a:lnSpc>
              <a:spcBef>
                <a:spcPct val="0"/>
              </a:spcBef>
            </a:pPr>
            <a:r>
              <a:rPr lang="en-US" sz="3399">
                <a:solidFill>
                  <a:srgbClr val="00205B"/>
                </a:solidFill>
                <a:latin typeface="Poppins"/>
                <a:ea typeface="Poppins"/>
                <a:cs typeface="Poppins"/>
                <a:sym typeface="Poppins"/>
              </a:rPr>
              <a:t>• Sec. 106.45 (b)(1)(v) </a:t>
            </a:r>
          </a:p>
        </p:txBody>
      </p:sp>
      <p:sp>
        <p:nvSpPr>
          <p:cNvPr id="13" name="TextBox 13"/>
          <p:cNvSpPr txBox="1"/>
          <p:nvPr/>
        </p:nvSpPr>
        <p:spPr>
          <a:xfrm>
            <a:off x="3256776" y="3873337"/>
            <a:ext cx="9068991" cy="750570"/>
          </a:xfrm>
          <a:prstGeom prst="rect">
            <a:avLst/>
          </a:prstGeom>
        </p:spPr>
        <p:txBody>
          <a:bodyPr lIns="0" tIns="0" rIns="0" bIns="0" rtlCol="0" anchor="t">
            <a:spAutoFit/>
          </a:bodyPr>
          <a:lstStyle/>
          <a:p>
            <a:pPr algn="ctr">
              <a:lnSpc>
                <a:spcPts val="5880"/>
              </a:lnSpc>
              <a:spcBef>
                <a:spcPct val="0"/>
              </a:spcBef>
            </a:pPr>
            <a:r>
              <a:rPr lang="en-US" sz="4200" b="1">
                <a:solidFill>
                  <a:srgbClr val="00205B"/>
                </a:solidFill>
                <a:latin typeface="Poppins Bold"/>
                <a:ea typeface="Poppins Bold"/>
                <a:cs typeface="Poppins Bold"/>
                <a:sym typeface="Poppins Bold"/>
              </a:rPr>
              <a:t>Reasonable Prompt Time Frames</a:t>
            </a:r>
          </a:p>
        </p:txBody>
      </p:sp>
      <p:sp>
        <p:nvSpPr>
          <p:cNvPr id="14" name="Freeform 14"/>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3664595" cy="750570"/>
          </a:xfrm>
          <a:prstGeom prst="rect">
            <a:avLst/>
          </a:prstGeom>
        </p:spPr>
        <p:txBody>
          <a:bodyPr lIns="0" tIns="0" rIns="0" bIns="0" rtlCol="0" anchor="t">
            <a:spAutoFit/>
          </a:bodyPr>
          <a:lstStyle/>
          <a:p>
            <a:pPr algn="just">
              <a:lnSpc>
                <a:spcPts val="5880"/>
              </a:lnSpc>
              <a:spcBef>
                <a:spcPct val="0"/>
              </a:spcBef>
            </a:pPr>
            <a:r>
              <a:rPr lang="en-US" sz="4200" b="1">
                <a:solidFill>
                  <a:srgbClr val="00205B"/>
                </a:solidFill>
                <a:latin typeface="Poppins Bold"/>
                <a:ea typeface="Poppins Bold"/>
                <a:cs typeface="Poppins Bold"/>
                <a:sym typeface="Poppins Bold"/>
              </a:rPr>
              <a:t>No Gag Order</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5156874"/>
            <a:ext cx="13681100" cy="3618865"/>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“Recipient must [n]Not restrict the ability of either party to discuss the allegation under investigation or to gather and present relevant evidence.”</a:t>
            </a:r>
          </a:p>
          <a:p>
            <a:pPr algn="l">
              <a:lnSpc>
                <a:spcPts val="4759"/>
              </a:lnSpc>
              <a:spcBef>
                <a:spcPct val="0"/>
              </a:spcBef>
            </a:pPr>
            <a:r>
              <a:rPr lang="en-US" sz="3399">
                <a:solidFill>
                  <a:srgbClr val="00205B"/>
                </a:solidFill>
                <a:latin typeface="Poppins"/>
                <a:ea typeface="Poppins"/>
                <a:cs typeface="Poppins"/>
                <a:sym typeface="Poppins"/>
              </a:rPr>
              <a:t>•Sec. 106.45(b)(5)(iii)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8714184" cy="750570"/>
          </a:xfrm>
          <a:prstGeom prst="rect">
            <a:avLst/>
          </a:prstGeom>
        </p:spPr>
        <p:txBody>
          <a:bodyPr lIns="0" tIns="0" rIns="0" bIns="0" rtlCol="0" anchor="t">
            <a:spAutoFit/>
          </a:bodyPr>
          <a:lstStyle/>
          <a:p>
            <a:pPr algn="just">
              <a:lnSpc>
                <a:spcPts val="5880"/>
              </a:lnSpc>
              <a:spcBef>
                <a:spcPct val="0"/>
              </a:spcBef>
            </a:pPr>
            <a:r>
              <a:rPr lang="en-US" sz="4200" b="1">
                <a:solidFill>
                  <a:srgbClr val="00205B"/>
                </a:solidFill>
                <a:latin typeface="Poppins Bold"/>
                <a:ea typeface="Poppins Bold"/>
                <a:cs typeface="Poppins Bold"/>
                <a:sym typeface="Poppins Bold"/>
              </a:rPr>
              <a:t>Presumption of Not Responsible</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5156874"/>
            <a:ext cx="13681100" cy="4218940"/>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“Include a presumption that the respondent is not responsible for the alleged conduct until a determination regarding responsibility is made at the conclusion of the grievance process.”</a:t>
            </a:r>
          </a:p>
          <a:p>
            <a:pPr algn="l">
              <a:lnSpc>
                <a:spcPts val="4759"/>
              </a:lnSpc>
              <a:spcBef>
                <a:spcPct val="0"/>
              </a:spcBef>
            </a:pPr>
            <a:r>
              <a:rPr lang="en-US" sz="3399">
                <a:solidFill>
                  <a:srgbClr val="00205B"/>
                </a:solidFill>
                <a:latin typeface="Poppins"/>
                <a:ea typeface="Poppins"/>
                <a:cs typeface="Poppins"/>
                <a:sym typeface="Poppins"/>
              </a:rPr>
              <a:t>• Sec. 106.45 (b)(1)(iv)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10759232" cy="750570"/>
          </a:xfrm>
          <a:prstGeom prst="rect">
            <a:avLst/>
          </a:prstGeom>
        </p:spPr>
        <p:txBody>
          <a:bodyPr lIns="0" tIns="0" rIns="0" bIns="0" rtlCol="0" anchor="t">
            <a:spAutoFit/>
          </a:bodyPr>
          <a:lstStyle/>
          <a:p>
            <a:pPr algn="just">
              <a:lnSpc>
                <a:spcPts val="5880"/>
              </a:lnSpc>
              <a:spcBef>
                <a:spcPct val="0"/>
              </a:spcBef>
            </a:pPr>
            <a:r>
              <a:rPr lang="en-US" sz="4200" b="1">
                <a:solidFill>
                  <a:srgbClr val="00205B"/>
                </a:solidFill>
                <a:latin typeface="Poppins Bold"/>
                <a:ea typeface="Poppins Bold"/>
                <a:cs typeface="Poppins Bold"/>
                <a:sym typeface="Poppins Bold"/>
              </a:rPr>
              <a:t>Rights of Complainant and Respondent</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4972050"/>
            <a:ext cx="14954886" cy="5489448"/>
          </a:xfrm>
          <a:prstGeom prst="rect">
            <a:avLst/>
          </a:prstGeom>
        </p:spPr>
        <p:txBody>
          <a:bodyPr lIns="0" tIns="0" rIns="0" bIns="0" rtlCol="0" anchor="t">
            <a:spAutoFit/>
          </a:bodyPr>
          <a:lstStyle/>
          <a:p>
            <a:pPr algn="l">
              <a:lnSpc>
                <a:spcPts val="5405"/>
              </a:lnSpc>
            </a:pPr>
            <a:r>
              <a:rPr lang="en-US" sz="3399">
                <a:solidFill>
                  <a:srgbClr val="00205B"/>
                </a:solidFill>
                <a:latin typeface="Poppins"/>
                <a:ea typeface="Poppins"/>
                <a:cs typeface="Poppins"/>
                <a:sym typeface="Poppins"/>
              </a:rPr>
              <a:t>•Notice of the allegations of sexual harassment potentially constituting sexual harassment as defined in § 106.30, including sufficient details known at the time and with sufficient time to prepare a response before any initial interview. </a:t>
            </a:r>
          </a:p>
          <a:p>
            <a:pPr algn="l">
              <a:lnSpc>
                <a:spcPts val="5405"/>
              </a:lnSpc>
            </a:pPr>
            <a:r>
              <a:rPr lang="en-US" sz="3399">
                <a:solidFill>
                  <a:srgbClr val="00205B"/>
                </a:solidFill>
                <a:latin typeface="Poppins"/>
                <a:ea typeface="Poppins"/>
                <a:cs typeface="Poppins"/>
                <a:sym typeface="Poppins"/>
              </a:rPr>
              <a:t>•Inform have right to advisor</a:t>
            </a:r>
          </a:p>
          <a:p>
            <a:pPr algn="l">
              <a:lnSpc>
                <a:spcPts val="5405"/>
              </a:lnSpc>
            </a:pPr>
            <a:r>
              <a:rPr lang="en-US" sz="3399">
                <a:solidFill>
                  <a:srgbClr val="00205B"/>
                </a:solidFill>
                <a:latin typeface="Poppins"/>
                <a:ea typeface="Poppins"/>
                <a:cs typeface="Poppins"/>
                <a:sym typeface="Poppins"/>
              </a:rPr>
              <a:t>•May inspect and review evidence</a:t>
            </a:r>
          </a:p>
          <a:p>
            <a:pPr algn="l">
              <a:lnSpc>
                <a:spcPts val="5405"/>
              </a:lnSpc>
            </a:pPr>
            <a:r>
              <a:rPr lang="en-US" sz="3399">
                <a:solidFill>
                  <a:srgbClr val="00205B"/>
                </a:solidFill>
                <a:latin typeface="Poppins"/>
                <a:ea typeface="Poppins"/>
                <a:cs typeface="Poppins"/>
                <a:sym typeface="Poppins"/>
              </a:rPr>
              <a:t>•Inform that could be subject to Code of Conduct if false statements</a:t>
            </a:r>
          </a:p>
          <a:p>
            <a:pPr algn="l">
              <a:lnSpc>
                <a:spcPts val="5405"/>
              </a:lnSpc>
            </a:pPr>
            <a:endParaRPr lang="en-US" sz="3399">
              <a:solidFill>
                <a:srgbClr val="00205B"/>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8245529" y="5647635"/>
            <a:ext cx="10771697" cy="12534338"/>
            <a:chOff x="0" y="0"/>
            <a:chExt cx="698500" cy="812800"/>
          </a:xfrm>
        </p:grpSpPr>
        <p:sp>
          <p:nvSpPr>
            <p:cNvPr id="3" name="Freeform 3"/>
            <p:cNvSpPr/>
            <p:nvPr/>
          </p:nvSpPr>
          <p:spPr>
            <a:xfrm>
              <a:off x="0" y="4981"/>
              <a:ext cx="698500" cy="802837"/>
            </a:xfrm>
            <a:custGeom>
              <a:avLst/>
              <a:gdLst/>
              <a:ahLst/>
              <a:cxnLst/>
              <a:rect l="l" t="t" r="r" b="b"/>
              <a:pathLst>
                <a:path w="698500" h="802837">
                  <a:moveTo>
                    <a:pt x="371673" y="8065"/>
                  </a:moveTo>
                  <a:lnTo>
                    <a:pt x="676077" y="185173"/>
                  </a:lnTo>
                  <a:cubicBezTo>
                    <a:pt x="689960" y="193250"/>
                    <a:pt x="698500" y="208100"/>
                    <a:pt x="698500" y="224161"/>
                  </a:cubicBezTo>
                  <a:lnTo>
                    <a:pt x="698500" y="578677"/>
                  </a:lnTo>
                  <a:cubicBezTo>
                    <a:pt x="698500" y="594738"/>
                    <a:pt x="689960" y="609588"/>
                    <a:pt x="676077" y="617665"/>
                  </a:cubicBezTo>
                  <a:lnTo>
                    <a:pt x="371673" y="794773"/>
                  </a:lnTo>
                  <a:cubicBezTo>
                    <a:pt x="357812" y="802838"/>
                    <a:pt x="340688" y="802838"/>
                    <a:pt x="326827" y="794773"/>
                  </a:cubicBezTo>
                  <a:lnTo>
                    <a:pt x="22423" y="617665"/>
                  </a:lnTo>
                  <a:cubicBezTo>
                    <a:pt x="8540" y="609588"/>
                    <a:pt x="0" y="594738"/>
                    <a:pt x="0" y="578677"/>
                  </a:cubicBezTo>
                  <a:lnTo>
                    <a:pt x="0" y="224161"/>
                  </a:lnTo>
                  <a:cubicBezTo>
                    <a:pt x="0" y="208100"/>
                    <a:pt x="8540" y="193250"/>
                    <a:pt x="22423" y="185173"/>
                  </a:cubicBezTo>
                  <a:lnTo>
                    <a:pt x="326827" y="8065"/>
                  </a:lnTo>
                  <a:cubicBezTo>
                    <a:pt x="340688" y="0"/>
                    <a:pt x="357812" y="0"/>
                    <a:pt x="371673" y="8065"/>
                  </a:cubicBezTo>
                  <a:close/>
                </a:path>
              </a:pathLst>
            </a:custGeom>
            <a:gradFill rotWithShape="1">
              <a:gsLst>
                <a:gs pos="0">
                  <a:srgbClr val="FFE42F">
                    <a:alpha val="100000"/>
                  </a:srgbClr>
                </a:gs>
                <a:gs pos="100000">
                  <a:srgbClr val="FF9F2F">
                    <a:alpha val="100000"/>
                  </a:srgbClr>
                </a:gs>
              </a:gsLst>
              <a:path path="circle">
                <a:fillToRect l="50000" t="50000" r="50000" b="50000"/>
              </a:path>
            </a:gradFill>
            <a:ln w="12700">
              <a:solidFill>
                <a:srgbClr val="000000"/>
              </a:solidFill>
            </a:ln>
          </p:spPr>
          <p:txBody>
            <a:bodyPr/>
            <a:lstStyle/>
            <a:p>
              <a:endParaRPr lang="en-US"/>
            </a:p>
          </p:txBody>
        </p:sp>
      </p:grpSp>
      <p:grpSp>
        <p:nvGrpSpPr>
          <p:cNvPr id="4" name="Group 4"/>
          <p:cNvGrpSpPr/>
          <p:nvPr/>
        </p:nvGrpSpPr>
        <p:grpSpPr>
          <a:xfrm>
            <a:off x="10455180" y="8246629"/>
            <a:ext cx="6450497" cy="7506033"/>
            <a:chOff x="0" y="0"/>
            <a:chExt cx="698500" cy="812800"/>
          </a:xfrm>
        </p:grpSpPr>
        <p:sp>
          <p:nvSpPr>
            <p:cNvPr id="5" name="Freeform 5"/>
            <p:cNvSpPr/>
            <p:nvPr/>
          </p:nvSpPr>
          <p:spPr>
            <a:xfrm>
              <a:off x="0" y="19806"/>
              <a:ext cx="698500" cy="773188"/>
            </a:xfrm>
            <a:custGeom>
              <a:avLst/>
              <a:gdLst/>
              <a:ahLst/>
              <a:cxnLst/>
              <a:rect l="l" t="t" r="r" b="b"/>
              <a:pathLst>
                <a:path w="698500" h="773188">
                  <a:moveTo>
                    <a:pt x="438401" y="32064"/>
                  </a:moveTo>
                  <a:lnTo>
                    <a:pt x="609349" y="131524"/>
                  </a:lnTo>
                  <a:cubicBezTo>
                    <a:pt x="664544" y="163638"/>
                    <a:pt x="698500" y="222679"/>
                    <a:pt x="698500" y="286537"/>
                  </a:cubicBezTo>
                  <a:lnTo>
                    <a:pt x="698500" y="486651"/>
                  </a:lnTo>
                  <a:cubicBezTo>
                    <a:pt x="698500" y="550509"/>
                    <a:pt x="664544" y="609550"/>
                    <a:pt x="609349" y="641664"/>
                  </a:cubicBezTo>
                  <a:lnTo>
                    <a:pt x="438401" y="741124"/>
                  </a:lnTo>
                  <a:cubicBezTo>
                    <a:pt x="383292" y="773188"/>
                    <a:pt x="315208" y="773188"/>
                    <a:pt x="260099" y="741124"/>
                  </a:cubicBezTo>
                  <a:lnTo>
                    <a:pt x="89151" y="641664"/>
                  </a:lnTo>
                  <a:cubicBezTo>
                    <a:pt x="33956" y="609550"/>
                    <a:pt x="0" y="550509"/>
                    <a:pt x="0" y="486651"/>
                  </a:cubicBezTo>
                  <a:lnTo>
                    <a:pt x="0" y="286537"/>
                  </a:lnTo>
                  <a:cubicBezTo>
                    <a:pt x="0" y="222679"/>
                    <a:pt x="33956" y="163638"/>
                    <a:pt x="89151" y="131524"/>
                  </a:cubicBezTo>
                  <a:lnTo>
                    <a:pt x="260099" y="32064"/>
                  </a:lnTo>
                  <a:cubicBezTo>
                    <a:pt x="315208" y="0"/>
                    <a:pt x="383292" y="0"/>
                    <a:pt x="438401" y="32064"/>
                  </a:cubicBezTo>
                  <a:close/>
                </a:path>
              </a:pathLst>
            </a:custGeom>
            <a:gradFill rotWithShape="1">
              <a:gsLst>
                <a:gs pos="0">
                  <a:srgbClr val="3183ED">
                    <a:alpha val="100000"/>
                  </a:srgbClr>
                </a:gs>
                <a:gs pos="100000">
                  <a:srgbClr val="56CCF2">
                    <a:alpha val="100000"/>
                  </a:srgbClr>
                </a:gs>
              </a:gsLst>
              <a:lin ang="5400000"/>
            </a:gradFill>
            <a:ln w="952500" cap="rnd">
              <a:solidFill>
                <a:srgbClr val="FFFFFF"/>
              </a:soli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5400000">
            <a:off x="14595458" y="760897"/>
            <a:ext cx="1845214" cy="2147158"/>
            <a:chOff x="0" y="0"/>
            <a:chExt cx="698500" cy="812800"/>
          </a:xfrm>
        </p:grpSpPr>
        <p:sp>
          <p:nvSpPr>
            <p:cNvPr id="8" name="Freeform 8"/>
            <p:cNvSpPr/>
            <p:nvPr/>
          </p:nvSpPr>
          <p:spPr>
            <a:xfrm>
              <a:off x="0" y="7616"/>
              <a:ext cx="698500" cy="797568"/>
            </a:xfrm>
            <a:custGeom>
              <a:avLst/>
              <a:gdLst/>
              <a:ahLst/>
              <a:cxnLst/>
              <a:rect l="l" t="t" r="r" b="b"/>
              <a:pathLst>
                <a:path w="698500" h="797568">
                  <a:moveTo>
                    <a:pt x="383532" y="12330"/>
                  </a:moveTo>
                  <a:lnTo>
                    <a:pt x="664218" y="175638"/>
                  </a:lnTo>
                  <a:cubicBezTo>
                    <a:pt x="685443" y="187987"/>
                    <a:pt x="698500" y="210690"/>
                    <a:pt x="698500" y="235246"/>
                  </a:cubicBezTo>
                  <a:lnTo>
                    <a:pt x="698500" y="562322"/>
                  </a:lnTo>
                  <a:cubicBezTo>
                    <a:pt x="698500" y="586878"/>
                    <a:pt x="685443" y="609581"/>
                    <a:pt x="664218" y="621930"/>
                  </a:cubicBezTo>
                  <a:lnTo>
                    <a:pt x="383532" y="785238"/>
                  </a:lnTo>
                  <a:cubicBezTo>
                    <a:pt x="362340" y="797568"/>
                    <a:pt x="336160" y="797568"/>
                    <a:pt x="314968" y="785238"/>
                  </a:cubicBezTo>
                  <a:lnTo>
                    <a:pt x="34282" y="621930"/>
                  </a:lnTo>
                  <a:cubicBezTo>
                    <a:pt x="13057" y="609581"/>
                    <a:pt x="0" y="586878"/>
                    <a:pt x="0" y="562322"/>
                  </a:cubicBezTo>
                  <a:lnTo>
                    <a:pt x="0" y="235246"/>
                  </a:lnTo>
                  <a:cubicBezTo>
                    <a:pt x="0" y="210690"/>
                    <a:pt x="13057" y="187987"/>
                    <a:pt x="34282" y="175638"/>
                  </a:cubicBezTo>
                  <a:lnTo>
                    <a:pt x="314968" y="12330"/>
                  </a:lnTo>
                  <a:cubicBezTo>
                    <a:pt x="336160" y="0"/>
                    <a:pt x="362340" y="0"/>
                    <a:pt x="383532" y="12330"/>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9" name="TextBox 9"/>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grpSp>
        <p:nvGrpSpPr>
          <p:cNvPr id="10" name="Group 10"/>
          <p:cNvGrpSpPr/>
          <p:nvPr/>
        </p:nvGrpSpPr>
        <p:grpSpPr>
          <a:xfrm>
            <a:off x="16011216" y="-1663032"/>
            <a:ext cx="7573225" cy="6508240"/>
            <a:chOff x="0" y="0"/>
            <a:chExt cx="812800" cy="698500"/>
          </a:xfrm>
        </p:grpSpPr>
        <p:sp>
          <p:nvSpPr>
            <p:cNvPr id="11" name="Freeform 11"/>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p:spPr>
          <p:txBody>
            <a:bodyPr/>
            <a:lstStyle/>
            <a:p>
              <a:endParaRPr lang="en-US"/>
            </a:p>
          </p:txBody>
        </p:sp>
        <p:sp>
          <p:nvSpPr>
            <p:cNvPr id="12" name="TextBox 12"/>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880151" y="572939"/>
            <a:ext cx="1084133" cy="1261537"/>
            <a:chOff x="0" y="0"/>
            <a:chExt cx="698500" cy="812800"/>
          </a:xfrm>
        </p:grpSpPr>
        <p:sp>
          <p:nvSpPr>
            <p:cNvPr id="14" name="Freeform 14"/>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112D4E">
                      <a:alpha val="100000"/>
                    </a:srgbClr>
                  </a:gs>
                  <a:gs pos="50000">
                    <a:srgbClr val="255389">
                      <a:alpha val="100000"/>
                    </a:srgbClr>
                  </a:gs>
                  <a:gs pos="100000">
                    <a:srgbClr val="2A96E4">
                      <a:alpha val="100000"/>
                    </a:srgbClr>
                  </a:gs>
                </a:gsLst>
                <a:lin ang="5400000"/>
              </a:gradFill>
              <a:prstDash val="solid"/>
              <a:miter/>
            </a:ln>
          </p:spPr>
          <p:txBody>
            <a:bodyPr/>
            <a:lstStyle/>
            <a:p>
              <a:endParaRPr lang="en-US"/>
            </a:p>
          </p:txBody>
        </p:sp>
        <p:sp>
          <p:nvSpPr>
            <p:cNvPr id="15" name="TextBox 15"/>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8481" y="780451"/>
            <a:ext cx="727472" cy="846513"/>
            <a:chOff x="0" y="0"/>
            <a:chExt cx="698500" cy="812800"/>
          </a:xfrm>
        </p:grpSpPr>
        <p:sp>
          <p:nvSpPr>
            <p:cNvPr id="17" name="Freeform 17"/>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a:ln cap="sq">
              <a:noFill/>
              <a:prstDash val="solid"/>
              <a:miter/>
            </a:ln>
          </p:spPr>
          <p:txBody>
            <a:bodyPr/>
            <a:lstStyle/>
            <a:p>
              <a:endParaRPr lang="en-US"/>
            </a:p>
          </p:txBody>
        </p:sp>
        <p:sp>
          <p:nvSpPr>
            <p:cNvPr id="18" name="TextBox 18"/>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9662797" y="1873679"/>
            <a:ext cx="7994311" cy="7093905"/>
            <a:chOff x="0" y="0"/>
            <a:chExt cx="4346359" cy="3856825"/>
          </a:xfrm>
        </p:grpSpPr>
        <p:sp>
          <p:nvSpPr>
            <p:cNvPr id="20" name="Freeform 20"/>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gradFill rotWithShape="1">
              <a:gsLst>
                <a:gs pos="0">
                  <a:srgbClr val="255389">
                    <a:alpha val="100000"/>
                  </a:srgbClr>
                </a:gs>
                <a:gs pos="100000">
                  <a:srgbClr val="112D4E">
                    <a:alpha val="100000"/>
                  </a:srgbClr>
                </a:gs>
              </a:gsLst>
              <a:path path="circle">
                <a:fillToRect l="50000" t="50000" r="50000" b="50000"/>
              </a:path>
            </a:gradFill>
            <a:ln w="12700">
              <a:solidFill>
                <a:srgbClr val="000000"/>
              </a:solidFill>
            </a:ln>
          </p:spPr>
          <p:txBody>
            <a:bodyPr/>
            <a:lstStyle/>
            <a:p>
              <a:endParaRPr lang="en-US"/>
            </a:p>
          </p:txBody>
        </p:sp>
      </p:grpSp>
      <p:grpSp>
        <p:nvGrpSpPr>
          <p:cNvPr id="21" name="Group 21"/>
          <p:cNvGrpSpPr>
            <a:grpSpLocks noChangeAspect="1"/>
          </p:cNvGrpSpPr>
          <p:nvPr/>
        </p:nvGrpSpPr>
        <p:grpSpPr>
          <a:xfrm>
            <a:off x="10254113" y="2398395"/>
            <a:ext cx="6811677" cy="6044472"/>
            <a:chOff x="0" y="0"/>
            <a:chExt cx="4346359" cy="3856825"/>
          </a:xfrm>
        </p:grpSpPr>
        <p:sp>
          <p:nvSpPr>
            <p:cNvPr id="22" name="Freeform 2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2"/>
              <a:stretch>
                <a:fillRect t="-17078" b="-17078"/>
              </a:stretch>
            </a:blipFill>
          </p:spPr>
          <p:txBody>
            <a:bodyPr/>
            <a:lstStyle/>
            <a:p>
              <a:endParaRPr lang="en-US"/>
            </a:p>
          </p:txBody>
        </p:sp>
      </p:grpSp>
      <p:sp>
        <p:nvSpPr>
          <p:cNvPr id="23" name="Freeform 23"/>
          <p:cNvSpPr/>
          <p:nvPr/>
        </p:nvSpPr>
        <p:spPr>
          <a:xfrm>
            <a:off x="783177" y="7948855"/>
            <a:ext cx="3625132" cy="721308"/>
          </a:xfrm>
          <a:custGeom>
            <a:avLst/>
            <a:gdLst/>
            <a:ahLst/>
            <a:cxnLst/>
            <a:rect l="l" t="t" r="r" b="b"/>
            <a:pathLst>
              <a:path w="3625132" h="721308">
                <a:moveTo>
                  <a:pt x="0" y="0"/>
                </a:moveTo>
                <a:lnTo>
                  <a:pt x="3625132" y="0"/>
                </a:lnTo>
                <a:lnTo>
                  <a:pt x="3625132" y="721308"/>
                </a:lnTo>
                <a:lnTo>
                  <a:pt x="0" y="721308"/>
                </a:lnTo>
                <a:lnTo>
                  <a:pt x="0" y="0"/>
                </a:lnTo>
                <a:close/>
              </a:path>
            </a:pathLst>
          </a:custGeom>
          <a:blipFill>
            <a:blip r:embed="rId3"/>
            <a:stretch>
              <a:fillRect/>
            </a:stretch>
          </a:blipFill>
        </p:spPr>
        <p:txBody>
          <a:bodyPr/>
          <a:lstStyle/>
          <a:p>
            <a:endParaRPr lang="en-US"/>
          </a:p>
        </p:txBody>
      </p:sp>
      <p:sp>
        <p:nvSpPr>
          <p:cNvPr id="24" name="TextBox 24"/>
          <p:cNvSpPr txBox="1"/>
          <p:nvPr/>
        </p:nvSpPr>
        <p:spPr>
          <a:xfrm>
            <a:off x="765848" y="1273643"/>
            <a:ext cx="6866890"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Welcome</a:t>
            </a:r>
          </a:p>
        </p:txBody>
      </p:sp>
      <p:sp>
        <p:nvSpPr>
          <p:cNvPr id="25" name="TextBox 25"/>
          <p:cNvSpPr txBox="1"/>
          <p:nvPr/>
        </p:nvSpPr>
        <p:spPr>
          <a:xfrm>
            <a:off x="765848" y="4596500"/>
            <a:ext cx="7671252" cy="2450158"/>
          </a:xfrm>
          <a:prstGeom prst="rect">
            <a:avLst/>
          </a:prstGeom>
        </p:spPr>
        <p:txBody>
          <a:bodyPr lIns="0" tIns="0" rIns="0" bIns="0" rtlCol="0" anchor="t">
            <a:spAutoFit/>
          </a:bodyPr>
          <a:lstStyle/>
          <a:p>
            <a:pPr algn="l">
              <a:lnSpc>
                <a:spcPts val="6636"/>
              </a:lnSpc>
            </a:pPr>
            <a:r>
              <a:rPr lang="en-US" sz="4199" b="1" dirty="0">
                <a:solidFill>
                  <a:srgbClr val="00205B"/>
                </a:solidFill>
                <a:latin typeface="Poppins Bold"/>
                <a:cs typeface="Poppins Bold"/>
                <a:sym typeface="Arial Bold"/>
              </a:rPr>
              <a:t>Judith W. Spain</a:t>
            </a:r>
          </a:p>
          <a:p>
            <a:pPr algn="l">
              <a:lnSpc>
                <a:spcPts val="6636"/>
              </a:lnSpc>
            </a:pPr>
            <a:r>
              <a:rPr lang="en-US" sz="4199" b="1" dirty="0">
                <a:solidFill>
                  <a:srgbClr val="00205B"/>
                </a:solidFill>
                <a:latin typeface="Poppins Bold"/>
                <a:cs typeface="Poppins Bold"/>
                <a:sym typeface="Arial Bold"/>
              </a:rPr>
              <a:t>J.D., CCEP</a:t>
            </a:r>
          </a:p>
          <a:p>
            <a:pPr marL="0" lvl="0" indent="0" algn="l">
              <a:lnSpc>
                <a:spcPts val="6636"/>
              </a:lnSpc>
            </a:pPr>
            <a:endParaRPr lang="en-US" sz="4200" b="1" spc="-79" dirty="0">
              <a:solidFill>
                <a:srgbClr val="00205B"/>
              </a:solidFill>
              <a:latin typeface="Arial Bold"/>
              <a:ea typeface="Arial Bold"/>
              <a:cs typeface="Arial Bold"/>
              <a:sym typeface="Arial Bold"/>
            </a:endParaRPr>
          </a:p>
        </p:txBody>
      </p:sp>
      <p:sp>
        <p:nvSpPr>
          <p:cNvPr id="26" name="TextBox 26"/>
          <p:cNvSpPr txBox="1"/>
          <p:nvPr/>
        </p:nvSpPr>
        <p:spPr>
          <a:xfrm>
            <a:off x="783177" y="6349376"/>
            <a:ext cx="9436184" cy="1680396"/>
          </a:xfrm>
          <a:prstGeom prst="rect">
            <a:avLst/>
          </a:prstGeom>
        </p:spPr>
        <p:txBody>
          <a:bodyPr wrap="square" lIns="0" tIns="0" rIns="0" bIns="0" rtlCol="0" anchor="t">
            <a:spAutoFit/>
          </a:bodyPr>
          <a:lstStyle/>
          <a:p>
            <a:pPr algn="l">
              <a:lnSpc>
                <a:spcPts val="4480"/>
              </a:lnSpc>
            </a:pPr>
            <a:r>
              <a:rPr lang="en-US" sz="3000" dirty="0">
                <a:solidFill>
                  <a:srgbClr val="00205B"/>
                </a:solidFill>
                <a:latin typeface="Poppins"/>
                <a:cs typeface="Poppins"/>
                <a:sym typeface="Arial"/>
              </a:rPr>
              <a:t>Compliance Collaborative Program Consultant </a:t>
            </a:r>
          </a:p>
          <a:p>
            <a:pPr algn="l">
              <a:lnSpc>
                <a:spcPts val="4480"/>
              </a:lnSpc>
            </a:pPr>
            <a:r>
              <a:rPr lang="en-US" sz="3000" dirty="0">
                <a:solidFill>
                  <a:srgbClr val="00205B"/>
                </a:solidFill>
                <a:latin typeface="Poppins"/>
                <a:cs typeface="Poppins"/>
                <a:sym typeface="Arial"/>
              </a:rPr>
              <a:t>Georgia Independent College Association</a:t>
            </a:r>
          </a:p>
          <a:p>
            <a:pPr algn="l">
              <a:lnSpc>
                <a:spcPts val="4480"/>
              </a:lnSpc>
              <a:spcBef>
                <a:spcPct val="0"/>
              </a:spcBef>
            </a:pPr>
            <a:endParaRPr lang="en-US" sz="3200" dirty="0">
              <a:solidFill>
                <a:srgbClr val="00205B"/>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14483894" cy="718274"/>
          </a:xfrm>
          <a:prstGeom prst="rect">
            <a:avLst/>
          </a:prstGeom>
        </p:spPr>
        <p:txBody>
          <a:bodyPr wrap="square" lIns="0" tIns="0" rIns="0" bIns="0" rtlCol="0" anchor="t">
            <a:spAutoFit/>
          </a:bodyPr>
          <a:lstStyle/>
          <a:p>
            <a:pPr algn="just">
              <a:lnSpc>
                <a:spcPts val="5880"/>
              </a:lnSpc>
              <a:spcBef>
                <a:spcPct val="0"/>
              </a:spcBef>
            </a:pPr>
            <a:r>
              <a:rPr lang="en-US" sz="4200" b="1" dirty="0">
                <a:solidFill>
                  <a:srgbClr val="00205B"/>
                </a:solidFill>
                <a:latin typeface="Poppins Bold"/>
                <a:ea typeface="Poppins Bold"/>
                <a:cs typeface="Poppins Bold"/>
                <a:sym typeface="Poppins Bold"/>
              </a:rPr>
              <a:t>Rights of Complainant and Respondent (cont.)</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4972050"/>
            <a:ext cx="14954886" cy="4117848"/>
          </a:xfrm>
          <a:prstGeom prst="rect">
            <a:avLst/>
          </a:prstGeom>
        </p:spPr>
        <p:txBody>
          <a:bodyPr lIns="0" tIns="0" rIns="0" bIns="0" rtlCol="0" anchor="t">
            <a:spAutoFit/>
          </a:bodyPr>
          <a:lstStyle/>
          <a:p>
            <a:pPr algn="l">
              <a:lnSpc>
                <a:spcPts val="5405"/>
              </a:lnSpc>
            </a:pPr>
            <a:r>
              <a:rPr lang="en-US" sz="3399">
                <a:solidFill>
                  <a:srgbClr val="00205B"/>
                </a:solidFill>
                <a:latin typeface="Poppins"/>
                <a:ea typeface="Poppins"/>
                <a:cs typeface="Poppins"/>
                <a:sym typeface="Poppins"/>
              </a:rPr>
              <a:t>•Written notice of any meetings, hearings, etc. with sufficient time to prepare </a:t>
            </a:r>
          </a:p>
          <a:p>
            <a:pPr algn="l">
              <a:lnSpc>
                <a:spcPts val="5405"/>
              </a:lnSpc>
            </a:pPr>
            <a:r>
              <a:rPr lang="en-US" sz="3399">
                <a:solidFill>
                  <a:srgbClr val="00205B"/>
                </a:solidFill>
                <a:latin typeface="Poppins"/>
                <a:ea typeface="Poppins"/>
                <a:cs typeface="Poppins"/>
                <a:sym typeface="Poppins"/>
              </a:rPr>
              <a:t>•Requirement to supplement if additional allegations.</a:t>
            </a:r>
          </a:p>
          <a:p>
            <a:pPr algn="l">
              <a:lnSpc>
                <a:spcPts val="5405"/>
              </a:lnSpc>
            </a:pPr>
            <a:r>
              <a:rPr lang="en-US" sz="3399">
                <a:solidFill>
                  <a:srgbClr val="00205B"/>
                </a:solidFill>
                <a:latin typeface="Poppins"/>
                <a:ea typeface="Poppins"/>
                <a:cs typeface="Poppins"/>
                <a:sym typeface="Poppins"/>
              </a:rPr>
              <a:t>•Sec. 106.45(b)(5)(v) ; Sec. 106.45(b)(2)(ii); Sec. 106.45(b)(2)(B) </a:t>
            </a:r>
          </a:p>
          <a:p>
            <a:pPr algn="l">
              <a:lnSpc>
                <a:spcPts val="5405"/>
              </a:lnSpc>
            </a:pPr>
            <a:endParaRPr lang="en-US" sz="3399">
              <a:solidFill>
                <a:srgbClr val="00205B"/>
              </a:solidFill>
              <a:latin typeface="Poppins"/>
              <a:ea typeface="Poppins"/>
              <a:cs typeface="Poppins"/>
              <a:sym typeface="Poppins"/>
            </a:endParaRPr>
          </a:p>
          <a:p>
            <a:pPr algn="l">
              <a:lnSpc>
                <a:spcPts val="5405"/>
              </a:lnSpc>
            </a:pPr>
            <a:endParaRPr lang="en-US" sz="3399">
              <a:solidFill>
                <a:srgbClr val="00205B"/>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4316964" y="4299589"/>
            <a:ext cx="3715747" cy="4323778"/>
            <a:chOff x="0" y="0"/>
            <a:chExt cx="698500" cy="812800"/>
          </a:xfrm>
        </p:grpSpPr>
        <p:sp>
          <p:nvSpPr>
            <p:cNvPr id="3" name="Freeform 3"/>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4" name="TextBox 4"/>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5" name="Freeform 5"/>
          <p:cNvSpPr/>
          <p:nvPr/>
        </p:nvSpPr>
        <p:spPr>
          <a:xfrm>
            <a:off x="-635928" y="6791613"/>
            <a:ext cx="5867714" cy="3650207"/>
          </a:xfrm>
          <a:custGeom>
            <a:avLst/>
            <a:gdLst/>
            <a:ahLst/>
            <a:cxnLst/>
            <a:rect l="l" t="t" r="r" b="b"/>
            <a:pathLst>
              <a:path w="5867714" h="3650207">
                <a:moveTo>
                  <a:pt x="0" y="0"/>
                </a:moveTo>
                <a:lnTo>
                  <a:pt x="5867714" y="0"/>
                </a:lnTo>
                <a:lnTo>
                  <a:pt x="5867714" y="3650208"/>
                </a:lnTo>
                <a:lnTo>
                  <a:pt x="0" y="365020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144000" y="1832603"/>
            <a:ext cx="8125510" cy="2771001"/>
          </a:xfrm>
          <a:prstGeom prst="rect">
            <a:avLst/>
          </a:prstGeom>
        </p:spPr>
        <p:txBody>
          <a:bodyPr lIns="0" tIns="0" rIns="0" bIns="0" rtlCol="0" anchor="t">
            <a:spAutoFit/>
          </a:bodyPr>
          <a:lstStyle/>
          <a:p>
            <a:pPr marL="0" lvl="0" indent="0" algn="l">
              <a:lnSpc>
                <a:spcPts val="10753"/>
              </a:lnSpc>
            </a:pPr>
            <a:r>
              <a:rPr lang="en-US" sz="9956" b="1" spc="-248">
                <a:solidFill>
                  <a:srgbClr val="112D4E"/>
                </a:solidFill>
                <a:latin typeface="Barlow Bold"/>
                <a:ea typeface="Barlow Bold"/>
                <a:cs typeface="Barlow Bold"/>
                <a:sym typeface="Barlow Bold"/>
              </a:rPr>
              <a:t>Informal Resolution</a:t>
            </a:r>
          </a:p>
        </p:txBody>
      </p:sp>
      <p:sp>
        <p:nvSpPr>
          <p:cNvPr id="7" name="Freeform 7"/>
          <p:cNvSpPr/>
          <p:nvPr/>
        </p:nvSpPr>
        <p:spPr>
          <a:xfrm>
            <a:off x="1009650" y="3310779"/>
            <a:ext cx="6971016" cy="6334911"/>
          </a:xfrm>
          <a:custGeom>
            <a:avLst/>
            <a:gdLst/>
            <a:ahLst/>
            <a:cxnLst/>
            <a:rect l="l" t="t" r="r" b="b"/>
            <a:pathLst>
              <a:path w="6971016" h="6334911">
                <a:moveTo>
                  <a:pt x="0" y="0"/>
                </a:moveTo>
                <a:lnTo>
                  <a:pt x="6971016" y="0"/>
                </a:lnTo>
                <a:lnTo>
                  <a:pt x="6971016" y="6334911"/>
                </a:lnTo>
                <a:lnTo>
                  <a:pt x="0" y="633491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254267" y="3667934"/>
            <a:ext cx="6251770" cy="5372615"/>
            <a:chOff x="0" y="0"/>
            <a:chExt cx="812800" cy="698500"/>
          </a:xfrm>
        </p:grpSpPr>
        <p:sp>
          <p:nvSpPr>
            <p:cNvPr id="9" name="Freeform 9"/>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755223" y="4045941"/>
            <a:ext cx="5227625" cy="4638833"/>
            <a:chOff x="0" y="0"/>
            <a:chExt cx="4346359" cy="3856825"/>
          </a:xfrm>
        </p:grpSpPr>
        <p:sp>
          <p:nvSpPr>
            <p:cNvPr id="12" name="Freeform 1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txBody>
            <a:bodyP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rot="-5400000">
            <a:off x="14114784" y="8073192"/>
            <a:ext cx="5145502" cy="3200931"/>
          </a:xfrm>
          <a:custGeom>
            <a:avLst/>
            <a:gdLst/>
            <a:ahLst/>
            <a:cxnLst/>
            <a:rect l="l" t="t" r="r" b="b"/>
            <a:pathLst>
              <a:path w="5145502" h="3200931">
                <a:moveTo>
                  <a:pt x="0" y="0"/>
                </a:moveTo>
                <a:lnTo>
                  <a:pt x="5145501" y="0"/>
                </a:lnTo>
                <a:lnTo>
                  <a:pt x="5145501" y="3200931"/>
                </a:lnTo>
                <a:lnTo>
                  <a:pt x="0" y="3200931"/>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28700" y="1114425"/>
            <a:ext cx="13261717" cy="236791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Institution May Not Require Informal Resolution</a:t>
            </a:r>
          </a:p>
        </p:txBody>
      </p:sp>
      <p:sp>
        <p:nvSpPr>
          <p:cNvPr id="4" name="Freeform 4"/>
          <p:cNvSpPr/>
          <p:nvPr/>
        </p:nvSpPr>
        <p:spPr>
          <a:xfrm>
            <a:off x="1207631" y="4208600"/>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1931637" y="4103825"/>
            <a:ext cx="14019875" cy="6019165"/>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Recipient may not require as a condition of enrollment or continuing enrollment, or employment or continuing employment, or enjoyment of any other right, waiver of the right to an investigation and adjudication of formal complaints. . . Similarly, a recipient may not require the parties to participate in an informal resolution process under this section and may not offer an informal resolution process unless a formal complaint is filed.” </a:t>
            </a:r>
          </a:p>
          <a:p>
            <a:pPr algn="l">
              <a:lnSpc>
                <a:spcPts val="4759"/>
              </a:lnSpc>
            </a:pPr>
            <a:r>
              <a:rPr lang="en-US" sz="3399">
                <a:solidFill>
                  <a:srgbClr val="00205B"/>
                </a:solidFill>
                <a:latin typeface="Poppins"/>
                <a:ea typeface="Poppins"/>
                <a:cs typeface="Poppins"/>
                <a:sym typeface="Poppins"/>
              </a:rPr>
              <a:t>Sec. 106.45 (b)(9) </a:t>
            </a: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rot="-5400000">
            <a:off x="14114784" y="8073192"/>
            <a:ext cx="5145502" cy="3200931"/>
          </a:xfrm>
          <a:custGeom>
            <a:avLst/>
            <a:gdLst/>
            <a:ahLst/>
            <a:cxnLst/>
            <a:rect l="l" t="t" r="r" b="b"/>
            <a:pathLst>
              <a:path w="5145502" h="3200931">
                <a:moveTo>
                  <a:pt x="0" y="0"/>
                </a:moveTo>
                <a:lnTo>
                  <a:pt x="5145501" y="0"/>
                </a:lnTo>
                <a:lnTo>
                  <a:pt x="5145501" y="3200931"/>
                </a:lnTo>
                <a:lnTo>
                  <a:pt x="0" y="3200931"/>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28700" y="1114425"/>
            <a:ext cx="9150129"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Role of the Mediator</a:t>
            </a:r>
          </a:p>
        </p:txBody>
      </p:sp>
      <p:sp>
        <p:nvSpPr>
          <p:cNvPr id="4" name="Freeform 4"/>
          <p:cNvSpPr/>
          <p:nvPr/>
        </p:nvSpPr>
        <p:spPr>
          <a:xfrm>
            <a:off x="1143136" y="3522024"/>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1883265" y="3345718"/>
            <a:ext cx="6667388" cy="1067897"/>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Resolve the matter</a:t>
            </a:r>
          </a:p>
          <a:p>
            <a:pPr algn="l">
              <a:lnSpc>
                <a:spcPts val="3519"/>
              </a:lnSpc>
            </a:pPr>
            <a:endParaRPr lang="en-US" sz="3399">
              <a:solidFill>
                <a:srgbClr val="00205B"/>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rot="-5400000">
            <a:off x="14114784" y="8073192"/>
            <a:ext cx="5145502" cy="3200931"/>
          </a:xfrm>
          <a:custGeom>
            <a:avLst/>
            <a:gdLst/>
            <a:ahLst/>
            <a:cxnLst/>
            <a:rect l="l" t="t" r="r" b="b"/>
            <a:pathLst>
              <a:path w="5145502" h="3200931">
                <a:moveTo>
                  <a:pt x="0" y="0"/>
                </a:moveTo>
                <a:lnTo>
                  <a:pt x="5145501" y="0"/>
                </a:lnTo>
                <a:lnTo>
                  <a:pt x="5145501" y="3200931"/>
                </a:lnTo>
                <a:lnTo>
                  <a:pt x="0" y="3200931"/>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28700" y="1114425"/>
            <a:ext cx="13261717" cy="236791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Who Can Be Informal Resolution Mediator</a:t>
            </a:r>
          </a:p>
        </p:txBody>
      </p:sp>
      <p:sp>
        <p:nvSpPr>
          <p:cNvPr id="4" name="Freeform 4"/>
          <p:cNvSpPr/>
          <p:nvPr/>
        </p:nvSpPr>
        <p:spPr>
          <a:xfrm>
            <a:off x="1207631" y="4095733"/>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2134063" y="3894215"/>
            <a:ext cx="14019875" cy="5161862"/>
          </a:xfrm>
          <a:prstGeom prst="rect">
            <a:avLst/>
          </a:prstGeom>
        </p:spPr>
        <p:txBody>
          <a:bodyPr lIns="0" tIns="0" rIns="0" bIns="0" rtlCol="0" anchor="t">
            <a:spAutoFit/>
          </a:bodyPr>
          <a:lstStyle/>
          <a:p>
            <a:pPr marL="734059" lvl="1" indent="-367030" algn="l">
              <a:lnSpc>
                <a:spcPts val="5500"/>
              </a:lnSpc>
              <a:buFont typeface="Arial"/>
              <a:buChar char="•"/>
            </a:pPr>
            <a:r>
              <a:rPr lang="en-US" sz="3399" dirty="0">
                <a:solidFill>
                  <a:srgbClr val="00205B"/>
                </a:solidFill>
                <a:latin typeface="Poppins"/>
                <a:ea typeface="Poppins"/>
                <a:cs typeface="Poppins"/>
                <a:sym typeface="Poppins"/>
              </a:rPr>
              <a:t>Anyone can be a Mediator</a:t>
            </a:r>
          </a:p>
          <a:p>
            <a:pPr marL="734059" lvl="1" indent="-367030" algn="l">
              <a:lnSpc>
                <a:spcPts val="5500"/>
              </a:lnSpc>
              <a:buFont typeface="Arial"/>
              <a:buChar char="•"/>
            </a:pPr>
            <a:r>
              <a:rPr lang="en-US" sz="3399" dirty="0">
                <a:solidFill>
                  <a:srgbClr val="00205B"/>
                </a:solidFill>
                <a:latin typeface="Poppins"/>
                <a:ea typeface="Poppins"/>
                <a:cs typeface="Poppins"/>
                <a:sym typeface="Poppins"/>
              </a:rPr>
              <a:t>Cannot hold multiple roles in the same Title IX process</a:t>
            </a:r>
          </a:p>
          <a:p>
            <a:pPr marL="734059" lvl="1" indent="-367030" algn="l">
              <a:lnSpc>
                <a:spcPts val="5500"/>
              </a:lnSpc>
              <a:buFont typeface="Arial"/>
              <a:buChar char="•"/>
            </a:pPr>
            <a:r>
              <a:rPr lang="en-US" sz="3399" dirty="0">
                <a:solidFill>
                  <a:srgbClr val="00205B"/>
                </a:solidFill>
                <a:latin typeface="Poppins"/>
                <a:ea typeface="Poppins"/>
                <a:cs typeface="Poppins"/>
                <a:sym typeface="Poppins"/>
              </a:rPr>
              <a:t>Must be someone who is: </a:t>
            </a:r>
          </a:p>
          <a:p>
            <a:pPr marL="1468119" lvl="2" indent="-489373" algn="l">
              <a:lnSpc>
                <a:spcPts val="4759"/>
              </a:lnSpc>
              <a:buFont typeface="Arial"/>
              <a:buChar char="⚬"/>
            </a:pPr>
            <a:r>
              <a:rPr lang="en-US" sz="3399" dirty="0">
                <a:solidFill>
                  <a:srgbClr val="00205B"/>
                </a:solidFill>
                <a:latin typeface="Poppins"/>
                <a:ea typeface="Poppins"/>
                <a:cs typeface="Poppins"/>
                <a:sym typeface="Poppins"/>
              </a:rPr>
              <a:t>fair and impartial </a:t>
            </a:r>
          </a:p>
          <a:p>
            <a:pPr marL="1468119" lvl="2" indent="-489373" algn="l">
              <a:lnSpc>
                <a:spcPts val="4759"/>
              </a:lnSpc>
              <a:buFont typeface="Arial"/>
              <a:buChar char="⚬"/>
            </a:pPr>
            <a:r>
              <a:rPr lang="en-US" sz="3399" dirty="0">
                <a:solidFill>
                  <a:srgbClr val="00205B"/>
                </a:solidFill>
                <a:latin typeface="Poppins"/>
                <a:ea typeface="Poppins"/>
                <a:cs typeface="Poppins"/>
                <a:sym typeface="Poppins"/>
              </a:rPr>
              <a:t>without bias</a:t>
            </a:r>
          </a:p>
          <a:p>
            <a:pPr marL="1468119" lvl="2" indent="-489373" algn="l">
              <a:lnSpc>
                <a:spcPts val="4759"/>
              </a:lnSpc>
              <a:buFont typeface="Arial"/>
              <a:buChar char="⚬"/>
            </a:pPr>
            <a:r>
              <a:rPr lang="en-US" sz="3399" dirty="0">
                <a:solidFill>
                  <a:srgbClr val="00205B"/>
                </a:solidFill>
                <a:latin typeface="Poppins"/>
                <a:ea typeface="Poppins"/>
                <a:cs typeface="Poppins"/>
                <a:sym typeface="Poppins"/>
              </a:rPr>
              <a:t>able to “negotiate” with parties</a:t>
            </a:r>
          </a:p>
          <a:p>
            <a:pPr marL="1468119" lvl="2" indent="-489373" algn="l">
              <a:lnSpc>
                <a:spcPts val="4759"/>
              </a:lnSpc>
              <a:buFont typeface="Arial"/>
              <a:buChar char="⚬"/>
            </a:pPr>
            <a:r>
              <a:rPr lang="en-US" sz="3399" dirty="0">
                <a:solidFill>
                  <a:srgbClr val="00205B"/>
                </a:solidFill>
                <a:latin typeface="Poppins"/>
                <a:ea typeface="Poppins"/>
                <a:cs typeface="Poppins"/>
                <a:sym typeface="Poppins"/>
              </a:rPr>
              <a:t>recognizes that the goal is to resolve matter</a:t>
            </a:r>
          </a:p>
          <a:p>
            <a:pPr marL="1468119" lvl="2" indent="-489373" algn="l">
              <a:lnSpc>
                <a:spcPts val="4759"/>
              </a:lnSpc>
              <a:buFont typeface="Arial"/>
              <a:buChar char="⚬"/>
            </a:pPr>
            <a:r>
              <a:rPr lang="en-US" sz="3399" dirty="0">
                <a:solidFill>
                  <a:srgbClr val="00205B"/>
                </a:solidFill>
                <a:latin typeface="Poppins"/>
                <a:ea typeface="Poppins"/>
                <a:cs typeface="Poppins"/>
                <a:sym typeface="Poppins"/>
              </a:rPr>
              <a:t>recognizes that “fault” is immaterial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rot="-5400000">
            <a:off x="14114784" y="8073192"/>
            <a:ext cx="5145502" cy="3200931"/>
          </a:xfrm>
          <a:custGeom>
            <a:avLst/>
            <a:gdLst/>
            <a:ahLst/>
            <a:cxnLst/>
            <a:rect l="l" t="t" r="r" b="b"/>
            <a:pathLst>
              <a:path w="5145502" h="3200931">
                <a:moveTo>
                  <a:pt x="0" y="0"/>
                </a:moveTo>
                <a:lnTo>
                  <a:pt x="5145501" y="0"/>
                </a:lnTo>
                <a:lnTo>
                  <a:pt x="5145501" y="3200931"/>
                </a:lnTo>
                <a:lnTo>
                  <a:pt x="0" y="3200931"/>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28700" y="1114425"/>
            <a:ext cx="13261717" cy="236791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No Conflict of Interest or Bias</a:t>
            </a:r>
          </a:p>
        </p:txBody>
      </p:sp>
      <p:sp>
        <p:nvSpPr>
          <p:cNvPr id="4" name="Freeform 4"/>
          <p:cNvSpPr/>
          <p:nvPr/>
        </p:nvSpPr>
        <p:spPr>
          <a:xfrm>
            <a:off x="1207631" y="4208600"/>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1931637" y="4103825"/>
            <a:ext cx="14019875" cy="4819015"/>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“[A]ny individual designated by a recipient as a Title IX Coordinator, investigator, decision-maker, or any person designated by a recipient to facilitate an informal resolution process, [must] not have a conflict of interest or bias for or against complainants or respondents generally or an individual complainant or respondent.”</a:t>
            </a:r>
          </a:p>
          <a:p>
            <a:pPr algn="l">
              <a:lnSpc>
                <a:spcPts val="4759"/>
              </a:lnSpc>
            </a:pPr>
            <a:r>
              <a:rPr lang="en-US" sz="3399">
                <a:solidFill>
                  <a:srgbClr val="00205B"/>
                </a:solidFill>
                <a:latin typeface="Poppins"/>
                <a:ea typeface="Poppins"/>
                <a:cs typeface="Poppins"/>
                <a:sym typeface="Poppins"/>
              </a:rPr>
              <a:t>Sec. 106.45(b)(1)(iii) </a:t>
            </a: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4316964" y="4299589"/>
            <a:ext cx="3715747" cy="4323778"/>
            <a:chOff x="0" y="0"/>
            <a:chExt cx="698500" cy="812800"/>
          </a:xfrm>
        </p:grpSpPr>
        <p:sp>
          <p:nvSpPr>
            <p:cNvPr id="3" name="Freeform 3"/>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4" name="TextBox 4"/>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5" name="Freeform 5"/>
          <p:cNvSpPr/>
          <p:nvPr/>
        </p:nvSpPr>
        <p:spPr>
          <a:xfrm>
            <a:off x="-635928" y="6791613"/>
            <a:ext cx="5867714" cy="3650207"/>
          </a:xfrm>
          <a:custGeom>
            <a:avLst/>
            <a:gdLst/>
            <a:ahLst/>
            <a:cxnLst/>
            <a:rect l="l" t="t" r="r" b="b"/>
            <a:pathLst>
              <a:path w="5867714" h="3650207">
                <a:moveTo>
                  <a:pt x="0" y="0"/>
                </a:moveTo>
                <a:lnTo>
                  <a:pt x="5867714" y="0"/>
                </a:lnTo>
                <a:lnTo>
                  <a:pt x="5867714" y="3650208"/>
                </a:lnTo>
                <a:lnTo>
                  <a:pt x="0" y="365020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144000" y="1832603"/>
            <a:ext cx="8125510" cy="2771001"/>
          </a:xfrm>
          <a:prstGeom prst="rect">
            <a:avLst/>
          </a:prstGeom>
        </p:spPr>
        <p:txBody>
          <a:bodyPr lIns="0" tIns="0" rIns="0" bIns="0" rtlCol="0" anchor="t">
            <a:spAutoFit/>
          </a:bodyPr>
          <a:lstStyle/>
          <a:p>
            <a:pPr marL="0" lvl="0" indent="0" algn="l">
              <a:lnSpc>
                <a:spcPts val="10753"/>
              </a:lnSpc>
            </a:pPr>
            <a:r>
              <a:rPr lang="en-US" sz="9956" b="1" spc="-248">
                <a:solidFill>
                  <a:srgbClr val="112D4E"/>
                </a:solidFill>
                <a:latin typeface="Barlow Bold"/>
                <a:ea typeface="Barlow Bold"/>
                <a:cs typeface="Barlow Bold"/>
                <a:sym typeface="Barlow Bold"/>
              </a:rPr>
              <a:t>Formal Resolution</a:t>
            </a:r>
          </a:p>
        </p:txBody>
      </p:sp>
      <p:sp>
        <p:nvSpPr>
          <p:cNvPr id="7" name="Freeform 7"/>
          <p:cNvSpPr/>
          <p:nvPr/>
        </p:nvSpPr>
        <p:spPr>
          <a:xfrm>
            <a:off x="1009650" y="3310779"/>
            <a:ext cx="6971016" cy="6334911"/>
          </a:xfrm>
          <a:custGeom>
            <a:avLst/>
            <a:gdLst/>
            <a:ahLst/>
            <a:cxnLst/>
            <a:rect l="l" t="t" r="r" b="b"/>
            <a:pathLst>
              <a:path w="6971016" h="6334911">
                <a:moveTo>
                  <a:pt x="0" y="0"/>
                </a:moveTo>
                <a:lnTo>
                  <a:pt x="6971016" y="0"/>
                </a:lnTo>
                <a:lnTo>
                  <a:pt x="6971016" y="6334911"/>
                </a:lnTo>
                <a:lnTo>
                  <a:pt x="0" y="633491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254267" y="3667934"/>
            <a:ext cx="6251770" cy="5372615"/>
            <a:chOff x="0" y="0"/>
            <a:chExt cx="812800" cy="698500"/>
          </a:xfrm>
        </p:grpSpPr>
        <p:sp>
          <p:nvSpPr>
            <p:cNvPr id="9" name="Freeform 9"/>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755223" y="4045941"/>
            <a:ext cx="5227625" cy="4638833"/>
            <a:chOff x="0" y="0"/>
            <a:chExt cx="4346359" cy="3856825"/>
          </a:xfrm>
        </p:grpSpPr>
        <p:sp>
          <p:nvSpPr>
            <p:cNvPr id="12" name="Freeform 1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txBody>
            <a:bodyPr/>
            <a:lstStyle/>
            <a:p>
              <a:endParaRPr 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3F4ADA3E-A9DE-6BB8-8586-F17B5F68FAD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39EA299-A5CF-0155-F20A-3576AA424D13}"/>
              </a:ext>
            </a:extLst>
          </p:cNvPr>
          <p:cNvSpPr txBox="1"/>
          <p:nvPr/>
        </p:nvSpPr>
        <p:spPr>
          <a:xfrm>
            <a:off x="1288251" y="1783156"/>
            <a:ext cx="10281136" cy="1179810"/>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Burden of Proof</a:t>
            </a:r>
          </a:p>
        </p:txBody>
      </p:sp>
      <p:sp>
        <p:nvSpPr>
          <p:cNvPr id="3" name="TextBox 3">
            <a:extLst>
              <a:ext uri="{FF2B5EF4-FFF2-40B4-BE49-F238E27FC236}">
                <a16:creationId xmlns:a16="http://schemas.microsoft.com/office/drawing/2014/main" id="{4F68E576-9359-EF4F-8409-506A000159AC}"/>
              </a:ext>
            </a:extLst>
          </p:cNvPr>
          <p:cNvSpPr txBox="1"/>
          <p:nvPr/>
        </p:nvSpPr>
        <p:spPr>
          <a:xfrm>
            <a:off x="2008794" y="3668994"/>
            <a:ext cx="12905462" cy="852798"/>
          </a:xfrm>
          <a:prstGeom prst="rect">
            <a:avLst/>
          </a:prstGeom>
        </p:spPr>
        <p:txBody>
          <a:bodyPr wrap="square" lIns="0" tIns="0" rIns="0" bIns="0" rtlCol="0" anchor="t">
            <a:spAutoFit/>
          </a:bodyPr>
          <a:lstStyle/>
          <a:p>
            <a:pPr>
              <a:lnSpc>
                <a:spcPts val="7000"/>
              </a:lnSpc>
              <a:spcBef>
                <a:spcPct val="0"/>
              </a:spcBef>
            </a:pPr>
            <a:r>
              <a:rPr lang="en-US" sz="5000" b="1" dirty="0">
                <a:solidFill>
                  <a:srgbClr val="00205B"/>
                </a:solidFill>
                <a:latin typeface="Poppins Bold"/>
                <a:ea typeface="Poppins Bold"/>
                <a:cs typeface="Poppins Bold"/>
                <a:sym typeface="Poppins Bold"/>
              </a:rPr>
              <a:t>Defined in Institutional Policy </a:t>
            </a:r>
          </a:p>
        </p:txBody>
      </p:sp>
      <p:sp>
        <p:nvSpPr>
          <p:cNvPr id="4" name="Freeform 4">
            <a:extLst>
              <a:ext uri="{FF2B5EF4-FFF2-40B4-BE49-F238E27FC236}">
                <a16:creationId xmlns:a16="http://schemas.microsoft.com/office/drawing/2014/main" id="{A84E9792-6C29-2024-E798-7139A42DF4E9}"/>
              </a:ext>
            </a:extLst>
          </p:cNvPr>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5A908693-246A-FD91-3D02-E52AE9A9B45D}"/>
              </a:ext>
            </a:extLst>
          </p:cNvPr>
          <p:cNvGrpSpPr/>
          <p:nvPr/>
        </p:nvGrpSpPr>
        <p:grpSpPr>
          <a:xfrm>
            <a:off x="15847548" y="-1968163"/>
            <a:ext cx="7573225" cy="6508240"/>
            <a:chOff x="0" y="0"/>
            <a:chExt cx="812800" cy="698500"/>
          </a:xfrm>
        </p:grpSpPr>
        <p:sp>
          <p:nvSpPr>
            <p:cNvPr id="6" name="Freeform 6">
              <a:extLst>
                <a:ext uri="{FF2B5EF4-FFF2-40B4-BE49-F238E27FC236}">
                  <a16:creationId xmlns:a16="http://schemas.microsoft.com/office/drawing/2014/main" id="{F72FF0F1-7650-72EE-F900-47FBD6A68400}"/>
                </a:ext>
              </a:extLst>
            </p:cNvPr>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a:extLst>
                <a:ext uri="{FF2B5EF4-FFF2-40B4-BE49-F238E27FC236}">
                  <a16:creationId xmlns:a16="http://schemas.microsoft.com/office/drawing/2014/main" id="{3812F1F6-EC61-1682-F4EC-FE7D170D7B85}"/>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47C1139C-EB48-B4C2-6CD6-858C183AE75E}"/>
              </a:ext>
            </a:extLst>
          </p:cNvPr>
          <p:cNvGrpSpPr/>
          <p:nvPr/>
        </p:nvGrpSpPr>
        <p:grpSpPr>
          <a:xfrm>
            <a:off x="16557252" y="-1309297"/>
            <a:ext cx="6172867" cy="5304807"/>
            <a:chOff x="0" y="0"/>
            <a:chExt cx="812800" cy="698500"/>
          </a:xfrm>
        </p:grpSpPr>
        <p:sp>
          <p:nvSpPr>
            <p:cNvPr id="9" name="Freeform 9">
              <a:extLst>
                <a:ext uri="{FF2B5EF4-FFF2-40B4-BE49-F238E27FC236}">
                  <a16:creationId xmlns:a16="http://schemas.microsoft.com/office/drawing/2014/main" id="{975EF3E6-79D3-C785-0BBF-807421B8CC26}"/>
                </a:ext>
              </a:extLst>
            </p:cNvPr>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a:extLst>
                <a:ext uri="{FF2B5EF4-FFF2-40B4-BE49-F238E27FC236}">
                  <a16:creationId xmlns:a16="http://schemas.microsoft.com/office/drawing/2014/main" id="{90030735-7D7F-4D2C-80F4-CDB7D81F36F7}"/>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130464F0-91DF-4CB5-07F5-3D23916B333C}"/>
              </a:ext>
            </a:extLst>
          </p:cNvPr>
          <p:cNvGrpSpPr/>
          <p:nvPr/>
        </p:nvGrpSpPr>
        <p:grpSpPr>
          <a:xfrm rot="-10800000">
            <a:off x="15401426" y="-1548695"/>
            <a:ext cx="3715747" cy="4323778"/>
            <a:chOff x="0" y="0"/>
            <a:chExt cx="698500" cy="812800"/>
          </a:xfrm>
        </p:grpSpPr>
        <p:sp>
          <p:nvSpPr>
            <p:cNvPr id="12" name="Freeform 12">
              <a:extLst>
                <a:ext uri="{FF2B5EF4-FFF2-40B4-BE49-F238E27FC236}">
                  <a16:creationId xmlns:a16="http://schemas.microsoft.com/office/drawing/2014/main" id="{C2EB6A7B-AF6A-ECEE-BA3A-40B4C9468779}"/>
                </a:ext>
              </a:extLst>
            </p:cNvPr>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a:extLst>
                <a:ext uri="{FF2B5EF4-FFF2-40B4-BE49-F238E27FC236}">
                  <a16:creationId xmlns:a16="http://schemas.microsoft.com/office/drawing/2014/main" id="{49C9B1E9-27D8-3BFD-647A-7B25474736F7}"/>
                </a:ext>
              </a:extLst>
            </p:cNvPr>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a:extLst>
              <a:ext uri="{FF2B5EF4-FFF2-40B4-BE49-F238E27FC236}">
                <a16:creationId xmlns:a16="http://schemas.microsoft.com/office/drawing/2014/main" id="{535E415B-CA71-AE7F-03DC-661AD3ACA317}"/>
              </a:ext>
            </a:extLst>
          </p:cNvPr>
          <p:cNvSpPr txBox="1"/>
          <p:nvPr/>
        </p:nvSpPr>
        <p:spPr>
          <a:xfrm>
            <a:off x="1288251" y="4867910"/>
            <a:ext cx="16199854" cy="4892558"/>
          </a:xfrm>
          <a:prstGeom prst="rect">
            <a:avLst/>
          </a:prstGeom>
        </p:spPr>
        <p:txBody>
          <a:bodyPr lIns="0" tIns="0" rIns="0" bIns="0" rtlCol="0" anchor="t">
            <a:spAutoFit/>
          </a:bodyPr>
          <a:lstStyle/>
          <a:p>
            <a:pPr algn="l">
              <a:lnSpc>
                <a:spcPts val="4759"/>
              </a:lnSpc>
              <a:spcBef>
                <a:spcPct val="0"/>
              </a:spcBef>
            </a:pPr>
            <a:r>
              <a:rPr lang="en-US" sz="3399" dirty="0">
                <a:solidFill>
                  <a:srgbClr val="00205B"/>
                </a:solidFill>
                <a:latin typeface="Poppins"/>
                <a:ea typeface="Poppins"/>
                <a:cs typeface="Poppins"/>
                <a:sym typeface="Poppins"/>
              </a:rPr>
              <a:t>Preponderance of the evidence</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More likely than not.</a:t>
            </a:r>
          </a:p>
          <a:p>
            <a:pPr algn="l">
              <a:lnSpc>
                <a:spcPts val="4759"/>
              </a:lnSpc>
              <a:spcBef>
                <a:spcPct val="0"/>
              </a:spcBef>
            </a:pPr>
            <a:r>
              <a:rPr lang="en-US" sz="3399" dirty="0">
                <a:solidFill>
                  <a:srgbClr val="00205B"/>
                </a:solidFill>
                <a:latin typeface="Poppins"/>
                <a:ea typeface="Poppins"/>
                <a:cs typeface="Poppins"/>
                <a:sym typeface="Poppins"/>
              </a:rPr>
              <a:t>Clear and convincing</a:t>
            </a:r>
          </a:p>
          <a:p>
            <a:pPr marL="457200" indent="-457200">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Higher burden of proof; the evidence is substantially more likely to be true than not true. </a:t>
            </a:r>
          </a:p>
          <a:p>
            <a:pPr marL="457200" indent="-457200">
              <a:lnSpc>
                <a:spcPts val="4759"/>
              </a:lnSpc>
              <a:spcBef>
                <a:spcPct val="0"/>
              </a:spcBef>
              <a:buFont typeface="Arial" panose="020B0604020202020204" pitchFamily="34" charset="0"/>
              <a:buChar char="•"/>
            </a:pPr>
            <a:endParaRPr lang="en-US" sz="3399" dirty="0">
              <a:solidFill>
                <a:srgbClr val="00205B"/>
              </a:solidFill>
              <a:latin typeface="Poppins"/>
              <a:ea typeface="Poppins"/>
              <a:cs typeface="Poppins"/>
              <a:sym typeface="Poppins"/>
            </a:endParaRPr>
          </a:p>
          <a:p>
            <a:pPr marL="457200" indent="-457200">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Institution, not the Parties, has the burden of proof. </a:t>
            </a:r>
          </a:p>
          <a:p>
            <a:pPr algn="l">
              <a:lnSpc>
                <a:spcPts val="4759"/>
              </a:lnSpc>
              <a:spcBef>
                <a:spcPct val="0"/>
              </a:spcBef>
            </a:pPr>
            <a:endParaRPr lang="en-US" sz="3399" dirty="0">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911330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88251" y="1783156"/>
            <a:ext cx="10281136"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3" name="TextBox 3"/>
          <p:cNvSpPr txBox="1"/>
          <p:nvPr/>
        </p:nvSpPr>
        <p:spPr>
          <a:xfrm>
            <a:off x="2008794" y="3668994"/>
            <a:ext cx="9412337" cy="901700"/>
          </a:xfrm>
          <a:prstGeom prst="rect">
            <a:avLst/>
          </a:prstGeom>
        </p:spPr>
        <p:txBody>
          <a:bodyPr lIns="0" tIns="0" rIns="0" bIns="0" rtlCol="0" anchor="t">
            <a:spAutoFit/>
          </a:bodyPr>
          <a:lstStyle/>
          <a:p>
            <a:pPr algn="ctr">
              <a:lnSpc>
                <a:spcPts val="7000"/>
              </a:lnSpc>
              <a:spcBef>
                <a:spcPct val="0"/>
              </a:spcBef>
            </a:pPr>
            <a:r>
              <a:rPr lang="en-US" sz="5000" b="1">
                <a:solidFill>
                  <a:srgbClr val="00205B"/>
                </a:solidFill>
                <a:latin typeface="Poppins Bold"/>
                <a:ea typeface="Poppins Bold"/>
                <a:cs typeface="Poppins Bold"/>
                <a:sym typeface="Poppins Bold"/>
              </a:rPr>
              <a:t>Inspect and Review Evidence</a:t>
            </a:r>
          </a:p>
        </p:txBody>
      </p:sp>
      <p:sp>
        <p:nvSpPr>
          <p:cNvPr id="4" name="Freeform 4"/>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5847548" y="-1968163"/>
            <a:ext cx="7573225" cy="6508240"/>
            <a:chOff x="0" y="0"/>
            <a:chExt cx="812800" cy="698500"/>
          </a:xfrm>
        </p:grpSpPr>
        <p:sp>
          <p:nvSpPr>
            <p:cNvPr id="6" name="Freeform 6"/>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57252" y="-1309297"/>
            <a:ext cx="6172867" cy="5304807"/>
            <a:chOff x="0" y="0"/>
            <a:chExt cx="812800" cy="698500"/>
          </a:xfrm>
        </p:grpSpPr>
        <p:sp>
          <p:nvSpPr>
            <p:cNvPr id="9" name="Freeform 9"/>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5401426" y="-1548695"/>
            <a:ext cx="3715747" cy="4323778"/>
            <a:chOff x="0" y="0"/>
            <a:chExt cx="698500" cy="812800"/>
          </a:xfrm>
        </p:grpSpPr>
        <p:sp>
          <p:nvSpPr>
            <p:cNvPr id="12" name="Freeform 12"/>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p:cNvSpPr txBox="1"/>
          <p:nvPr/>
        </p:nvSpPr>
        <p:spPr>
          <a:xfrm>
            <a:off x="1288251" y="4867910"/>
            <a:ext cx="16199854" cy="5419090"/>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“Provide both parties an equal opportunity to inspect and review any evidence obtained as part of the investigation that is directly related to the allegations raised in a formal complaint, including the evidence upon which the recipient does not intend to rely in reaching a determination regarding responsibility and inculpatory or exculpatory evidence whether obtained from a party or other source.”</a:t>
            </a:r>
          </a:p>
          <a:p>
            <a:pPr algn="l">
              <a:lnSpc>
                <a:spcPts val="4759"/>
              </a:lnSpc>
              <a:spcBef>
                <a:spcPct val="0"/>
              </a:spcBef>
            </a:pPr>
            <a:r>
              <a:rPr lang="en-US" sz="3399">
                <a:solidFill>
                  <a:srgbClr val="00205B"/>
                </a:solidFill>
                <a:latin typeface="Poppins"/>
                <a:ea typeface="Poppins"/>
                <a:cs typeface="Poppins"/>
                <a:sym typeface="Poppins"/>
              </a:rPr>
              <a:t>•Sec. 106.45 (b)(3)(vi)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88251" y="1783156"/>
            <a:ext cx="10281136"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3" name="TextBox 3"/>
          <p:cNvSpPr txBox="1"/>
          <p:nvPr/>
        </p:nvSpPr>
        <p:spPr>
          <a:xfrm>
            <a:off x="1984012" y="3638377"/>
            <a:ext cx="7404165" cy="901700"/>
          </a:xfrm>
          <a:prstGeom prst="rect">
            <a:avLst/>
          </a:prstGeom>
        </p:spPr>
        <p:txBody>
          <a:bodyPr lIns="0" tIns="0" rIns="0" bIns="0" rtlCol="0" anchor="t">
            <a:spAutoFit/>
          </a:bodyPr>
          <a:lstStyle/>
          <a:p>
            <a:pPr algn="l">
              <a:lnSpc>
                <a:spcPts val="7000"/>
              </a:lnSpc>
              <a:spcBef>
                <a:spcPct val="0"/>
              </a:spcBef>
            </a:pPr>
            <a:r>
              <a:rPr lang="en-US" sz="5000" b="1">
                <a:solidFill>
                  <a:srgbClr val="00205B"/>
                </a:solidFill>
                <a:latin typeface="Poppins Bold"/>
                <a:ea typeface="Poppins Bold"/>
                <a:cs typeface="Poppins Bold"/>
                <a:sym typeface="Poppins Bold"/>
              </a:rPr>
              <a:t>Preliminary Report</a:t>
            </a:r>
          </a:p>
        </p:txBody>
      </p:sp>
      <p:sp>
        <p:nvSpPr>
          <p:cNvPr id="4" name="Freeform 4"/>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5847548" y="-1968163"/>
            <a:ext cx="7573225" cy="6508240"/>
            <a:chOff x="0" y="0"/>
            <a:chExt cx="812800" cy="698500"/>
          </a:xfrm>
        </p:grpSpPr>
        <p:sp>
          <p:nvSpPr>
            <p:cNvPr id="6" name="Freeform 6"/>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57252" y="-1309297"/>
            <a:ext cx="6172867" cy="5304807"/>
            <a:chOff x="0" y="0"/>
            <a:chExt cx="812800" cy="698500"/>
          </a:xfrm>
        </p:grpSpPr>
        <p:sp>
          <p:nvSpPr>
            <p:cNvPr id="9" name="Freeform 9"/>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5401426" y="-1548695"/>
            <a:ext cx="3715747" cy="4323778"/>
            <a:chOff x="0" y="0"/>
            <a:chExt cx="698500" cy="812800"/>
          </a:xfrm>
        </p:grpSpPr>
        <p:sp>
          <p:nvSpPr>
            <p:cNvPr id="12" name="Freeform 12"/>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p:cNvSpPr txBox="1"/>
          <p:nvPr/>
        </p:nvSpPr>
        <p:spPr>
          <a:xfrm>
            <a:off x="1288251" y="4867910"/>
            <a:ext cx="16199854" cy="4819015"/>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“Prior to completion of the investigative report, the recipient must send to each party and the party’s advisor, if any, the evidence subject to inspection and review in an electronic format or a hard copy, and the parties must have at least 10 days to submit a written response, which the investigator will consider prior to completion of the investigative report.” </a:t>
            </a:r>
          </a:p>
          <a:p>
            <a:pPr algn="l">
              <a:lnSpc>
                <a:spcPts val="4759"/>
              </a:lnSpc>
              <a:spcBef>
                <a:spcPct val="0"/>
              </a:spcBef>
            </a:pPr>
            <a:r>
              <a:rPr lang="en-US" sz="3399">
                <a:solidFill>
                  <a:srgbClr val="00205B"/>
                </a:solidFill>
                <a:latin typeface="Poppins"/>
                <a:ea typeface="Poppins"/>
                <a:cs typeface="Poppins"/>
                <a:sym typeface="Poppins"/>
              </a:rPr>
              <a:t>•Sec. 106.45 (b)(3)(vi)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rot="-5400000">
            <a:off x="4611783" y="5475385"/>
            <a:ext cx="4063908" cy="3693076"/>
          </a:xfrm>
          <a:custGeom>
            <a:avLst/>
            <a:gdLst/>
            <a:ahLst/>
            <a:cxnLst/>
            <a:rect l="l" t="t" r="r" b="b"/>
            <a:pathLst>
              <a:path w="4063908" h="3693076">
                <a:moveTo>
                  <a:pt x="0" y="0"/>
                </a:moveTo>
                <a:lnTo>
                  <a:pt x="4063908" y="0"/>
                </a:lnTo>
                <a:lnTo>
                  <a:pt x="4063908" y="3693077"/>
                </a:lnTo>
                <a:lnTo>
                  <a:pt x="0" y="3693077"/>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5204945" y="5499489"/>
            <a:ext cx="2992643" cy="3482348"/>
            <a:chOff x="0" y="0"/>
            <a:chExt cx="698500" cy="812800"/>
          </a:xfrm>
        </p:grpSpPr>
        <p:sp>
          <p:nvSpPr>
            <p:cNvPr id="4" name="Freeform 4"/>
            <p:cNvSpPr/>
            <p:nvPr/>
          </p:nvSpPr>
          <p:spPr>
            <a:xfrm>
              <a:off x="0" y="10246"/>
              <a:ext cx="698500" cy="792308"/>
            </a:xfrm>
            <a:custGeom>
              <a:avLst/>
              <a:gdLst/>
              <a:ahLst/>
              <a:cxnLst/>
              <a:rect l="l" t="t" r="r" b="b"/>
              <a:pathLst>
                <a:path w="698500" h="792308">
                  <a:moveTo>
                    <a:pt x="395369" y="16587"/>
                  </a:moveTo>
                  <a:lnTo>
                    <a:pt x="652381" y="166121"/>
                  </a:lnTo>
                  <a:cubicBezTo>
                    <a:pt x="680934" y="182734"/>
                    <a:pt x="698500" y="213276"/>
                    <a:pt x="698500" y="246311"/>
                  </a:cubicBezTo>
                  <a:lnTo>
                    <a:pt x="698500" y="545997"/>
                  </a:lnTo>
                  <a:cubicBezTo>
                    <a:pt x="698500" y="579032"/>
                    <a:pt x="680934" y="609574"/>
                    <a:pt x="652381" y="626187"/>
                  </a:cubicBezTo>
                  <a:lnTo>
                    <a:pt x="395369" y="775721"/>
                  </a:lnTo>
                  <a:cubicBezTo>
                    <a:pt x="366860" y="792308"/>
                    <a:pt x="331640" y="792308"/>
                    <a:pt x="303131" y="775721"/>
                  </a:cubicBezTo>
                  <a:lnTo>
                    <a:pt x="46119" y="626187"/>
                  </a:lnTo>
                  <a:cubicBezTo>
                    <a:pt x="17566" y="609574"/>
                    <a:pt x="0" y="579032"/>
                    <a:pt x="0" y="545997"/>
                  </a:cubicBezTo>
                  <a:lnTo>
                    <a:pt x="0" y="246311"/>
                  </a:lnTo>
                  <a:cubicBezTo>
                    <a:pt x="0" y="213276"/>
                    <a:pt x="17566" y="182734"/>
                    <a:pt x="46119" y="166121"/>
                  </a:cubicBezTo>
                  <a:lnTo>
                    <a:pt x="303131" y="16587"/>
                  </a:lnTo>
                  <a:cubicBezTo>
                    <a:pt x="331640" y="0"/>
                    <a:pt x="366860" y="0"/>
                    <a:pt x="395369" y="16587"/>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a:ln w="12700" cap="rnd">
              <a:solidFill>
                <a:srgbClr val="000000"/>
              </a:solidFill>
              <a:prstDash val="solid"/>
              <a:round/>
            </a:ln>
          </p:spPr>
          <p:txBody>
            <a:bodyPr/>
            <a:lstStyle/>
            <a:p>
              <a:endParaRPr lang="en-US"/>
            </a:p>
          </p:txBody>
        </p:sp>
      </p:grpSp>
      <p:sp>
        <p:nvSpPr>
          <p:cNvPr id="5" name="Freeform 5"/>
          <p:cNvSpPr/>
          <p:nvPr/>
        </p:nvSpPr>
        <p:spPr>
          <a:xfrm rot="-5400000">
            <a:off x="2295044" y="6401851"/>
            <a:ext cx="4104427" cy="3729898"/>
          </a:xfrm>
          <a:custGeom>
            <a:avLst/>
            <a:gdLst/>
            <a:ahLst/>
            <a:cxnLst/>
            <a:rect l="l" t="t" r="r" b="b"/>
            <a:pathLst>
              <a:path w="4104427" h="3729898">
                <a:moveTo>
                  <a:pt x="0" y="0"/>
                </a:moveTo>
                <a:lnTo>
                  <a:pt x="4104428" y="0"/>
                </a:lnTo>
                <a:lnTo>
                  <a:pt x="4104428" y="3729899"/>
                </a:lnTo>
                <a:lnTo>
                  <a:pt x="0" y="3729899"/>
                </a:lnTo>
                <a:lnTo>
                  <a:pt x="0" y="0"/>
                </a:lnTo>
                <a:close/>
              </a:path>
            </a:pathLst>
          </a:custGeom>
          <a:blipFill>
            <a:blip r:embed="rId2"/>
            <a:stretch>
              <a:fillRect/>
            </a:stretch>
          </a:blipFill>
        </p:spPr>
        <p:txBody>
          <a:bodyPr/>
          <a:lstStyle/>
          <a:p>
            <a:endParaRPr lang="en-US"/>
          </a:p>
        </p:txBody>
      </p:sp>
      <p:grpSp>
        <p:nvGrpSpPr>
          <p:cNvPr id="6" name="Group 6"/>
          <p:cNvGrpSpPr/>
          <p:nvPr/>
        </p:nvGrpSpPr>
        <p:grpSpPr>
          <a:xfrm>
            <a:off x="2482309" y="6214587"/>
            <a:ext cx="3236445" cy="3766045"/>
            <a:chOff x="0" y="0"/>
            <a:chExt cx="698500" cy="812800"/>
          </a:xfrm>
        </p:grpSpPr>
        <p:sp>
          <p:nvSpPr>
            <p:cNvPr id="7" name="Freeform 7"/>
            <p:cNvSpPr/>
            <p:nvPr/>
          </p:nvSpPr>
          <p:spPr>
            <a:xfrm>
              <a:off x="0" y="9474"/>
              <a:ext cx="698500" cy="793852"/>
            </a:xfrm>
            <a:custGeom>
              <a:avLst/>
              <a:gdLst/>
              <a:ahLst/>
              <a:cxnLst/>
              <a:rect l="l" t="t" r="r" b="b"/>
              <a:pathLst>
                <a:path w="698500" h="793852">
                  <a:moveTo>
                    <a:pt x="391895" y="15337"/>
                  </a:moveTo>
                  <a:lnTo>
                    <a:pt x="655855" y="168915"/>
                  </a:lnTo>
                  <a:cubicBezTo>
                    <a:pt x="682258" y="184276"/>
                    <a:pt x="698500" y="212517"/>
                    <a:pt x="698500" y="243063"/>
                  </a:cubicBezTo>
                  <a:lnTo>
                    <a:pt x="698500" y="550789"/>
                  </a:lnTo>
                  <a:cubicBezTo>
                    <a:pt x="698500" y="581335"/>
                    <a:pt x="682258" y="609576"/>
                    <a:pt x="655855" y="624937"/>
                  </a:cubicBezTo>
                  <a:lnTo>
                    <a:pt x="391895" y="778515"/>
                  </a:lnTo>
                  <a:cubicBezTo>
                    <a:pt x="365533" y="793852"/>
                    <a:pt x="332967" y="793852"/>
                    <a:pt x="306605" y="778515"/>
                  </a:cubicBezTo>
                  <a:lnTo>
                    <a:pt x="42645" y="624937"/>
                  </a:lnTo>
                  <a:cubicBezTo>
                    <a:pt x="16242" y="609576"/>
                    <a:pt x="0" y="581335"/>
                    <a:pt x="0" y="550789"/>
                  </a:cubicBezTo>
                  <a:lnTo>
                    <a:pt x="0" y="243063"/>
                  </a:lnTo>
                  <a:cubicBezTo>
                    <a:pt x="0" y="212517"/>
                    <a:pt x="16242" y="184276"/>
                    <a:pt x="42645" y="168915"/>
                  </a:cubicBezTo>
                  <a:lnTo>
                    <a:pt x="306605" y="15337"/>
                  </a:lnTo>
                  <a:cubicBezTo>
                    <a:pt x="332967" y="0"/>
                    <a:pt x="365533" y="0"/>
                    <a:pt x="391895" y="15337"/>
                  </a:cubicBezTo>
                  <a:close/>
                </a:path>
              </a:pathLst>
            </a:custGeom>
            <a:gradFill rotWithShape="1">
              <a:gsLst>
                <a:gs pos="0">
                  <a:srgbClr val="FFE42F">
                    <a:alpha val="100000"/>
                  </a:srgbClr>
                </a:gs>
                <a:gs pos="100000">
                  <a:srgbClr val="FF9F2F">
                    <a:alpha val="100000"/>
                  </a:srgbClr>
                </a:gs>
              </a:gsLst>
              <a:path path="circle">
                <a:fillToRect l="50000" t="50000" r="50000" b="50000"/>
              </a:path>
            </a:gradFill>
            <a:ln w="12700" cap="rnd">
              <a:solidFill>
                <a:srgbClr val="000000"/>
              </a:solidFill>
              <a:prstDash val="solid"/>
              <a:round/>
            </a:ln>
          </p:spPr>
          <p:txBody>
            <a:bodyPr/>
            <a:lstStyle/>
            <a:p>
              <a:endParaRPr lang="en-US"/>
            </a:p>
          </p:txBody>
        </p:sp>
      </p:grpSp>
      <p:sp>
        <p:nvSpPr>
          <p:cNvPr id="8" name="Freeform 8"/>
          <p:cNvSpPr/>
          <p:nvPr/>
        </p:nvSpPr>
        <p:spPr>
          <a:xfrm rot="-5400000">
            <a:off x="-1424760" y="7124852"/>
            <a:ext cx="5099103" cy="4633810"/>
          </a:xfrm>
          <a:custGeom>
            <a:avLst/>
            <a:gdLst/>
            <a:ahLst/>
            <a:cxnLst/>
            <a:rect l="l" t="t" r="r" b="b"/>
            <a:pathLst>
              <a:path w="5099103" h="4633810">
                <a:moveTo>
                  <a:pt x="0" y="0"/>
                </a:moveTo>
                <a:lnTo>
                  <a:pt x="5099103" y="0"/>
                </a:lnTo>
                <a:lnTo>
                  <a:pt x="5099103" y="4633810"/>
                </a:lnTo>
                <a:lnTo>
                  <a:pt x="0" y="4633810"/>
                </a:lnTo>
                <a:lnTo>
                  <a:pt x="0" y="0"/>
                </a:lnTo>
                <a:close/>
              </a:path>
            </a:pathLst>
          </a:custGeom>
          <a:blipFill>
            <a:blip r:embed="rId2"/>
            <a:stretch>
              <a:fillRect/>
            </a:stretch>
          </a:blipFill>
        </p:spPr>
        <p:txBody>
          <a:bodyPr/>
          <a:lstStyle/>
          <a:p>
            <a:endParaRPr lang="en-US"/>
          </a:p>
        </p:txBody>
      </p:sp>
      <p:grpSp>
        <p:nvGrpSpPr>
          <p:cNvPr id="9" name="Group 9"/>
          <p:cNvGrpSpPr/>
          <p:nvPr/>
        </p:nvGrpSpPr>
        <p:grpSpPr>
          <a:xfrm>
            <a:off x="-752686" y="6821431"/>
            <a:ext cx="3754955" cy="4369403"/>
            <a:chOff x="0" y="0"/>
            <a:chExt cx="698500" cy="812800"/>
          </a:xfrm>
        </p:grpSpPr>
        <p:sp>
          <p:nvSpPr>
            <p:cNvPr id="10" name="Freeform 10"/>
            <p:cNvSpPr/>
            <p:nvPr/>
          </p:nvSpPr>
          <p:spPr>
            <a:xfrm>
              <a:off x="0" y="8166"/>
              <a:ext cx="698500" cy="796469"/>
            </a:xfrm>
            <a:custGeom>
              <a:avLst/>
              <a:gdLst/>
              <a:ahLst/>
              <a:cxnLst/>
              <a:rect l="l" t="t" r="r" b="b"/>
              <a:pathLst>
                <a:path w="698500" h="796469">
                  <a:moveTo>
                    <a:pt x="386006" y="13219"/>
                  </a:moveTo>
                  <a:lnTo>
                    <a:pt x="661744" y="173649"/>
                  </a:lnTo>
                  <a:cubicBezTo>
                    <a:pt x="684500" y="186889"/>
                    <a:pt x="698500" y="211231"/>
                    <a:pt x="698500" y="237558"/>
                  </a:cubicBezTo>
                  <a:lnTo>
                    <a:pt x="698500" y="558910"/>
                  </a:lnTo>
                  <a:cubicBezTo>
                    <a:pt x="698500" y="585237"/>
                    <a:pt x="684500" y="609579"/>
                    <a:pt x="661744" y="622819"/>
                  </a:cubicBezTo>
                  <a:lnTo>
                    <a:pt x="386006" y="783249"/>
                  </a:lnTo>
                  <a:cubicBezTo>
                    <a:pt x="363285" y="796468"/>
                    <a:pt x="335215" y="796468"/>
                    <a:pt x="312494" y="783249"/>
                  </a:cubicBezTo>
                  <a:lnTo>
                    <a:pt x="36756" y="622819"/>
                  </a:lnTo>
                  <a:cubicBezTo>
                    <a:pt x="14000" y="609579"/>
                    <a:pt x="0" y="585237"/>
                    <a:pt x="0" y="558910"/>
                  </a:cubicBezTo>
                  <a:lnTo>
                    <a:pt x="0" y="237558"/>
                  </a:lnTo>
                  <a:cubicBezTo>
                    <a:pt x="0" y="211231"/>
                    <a:pt x="14000" y="186889"/>
                    <a:pt x="36756" y="173649"/>
                  </a:cubicBezTo>
                  <a:lnTo>
                    <a:pt x="312494" y="13219"/>
                  </a:lnTo>
                  <a:cubicBezTo>
                    <a:pt x="335215" y="0"/>
                    <a:pt x="363285" y="0"/>
                    <a:pt x="386006" y="13219"/>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a:ln w="12700" cap="rnd">
              <a:solidFill>
                <a:srgbClr val="000000"/>
              </a:solidFill>
              <a:prstDash val="solid"/>
              <a:round/>
            </a:ln>
          </p:spPr>
          <p:txBody>
            <a:bodyPr/>
            <a:lstStyle/>
            <a:p>
              <a:endParaRPr lang="en-US"/>
            </a:p>
          </p:txBody>
        </p:sp>
      </p:grpSp>
      <p:sp>
        <p:nvSpPr>
          <p:cNvPr id="11" name="Freeform 11"/>
          <p:cNvSpPr/>
          <p:nvPr/>
        </p:nvSpPr>
        <p:spPr>
          <a:xfrm>
            <a:off x="9244963" y="1664506"/>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756673" y="1514467"/>
            <a:ext cx="7056567" cy="1205865"/>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Agenda</a:t>
            </a:r>
          </a:p>
        </p:txBody>
      </p:sp>
      <p:sp>
        <p:nvSpPr>
          <p:cNvPr id="13" name="TextBox 13"/>
          <p:cNvSpPr txBox="1"/>
          <p:nvPr/>
        </p:nvSpPr>
        <p:spPr>
          <a:xfrm>
            <a:off x="10043574" y="1359706"/>
            <a:ext cx="6580312" cy="5084826"/>
          </a:xfrm>
          <a:prstGeom prst="rect">
            <a:avLst/>
          </a:prstGeom>
        </p:spPr>
        <p:txBody>
          <a:bodyPr lIns="0" tIns="0" rIns="0" bIns="0" rtlCol="0" anchor="t">
            <a:spAutoFit/>
          </a:bodyPr>
          <a:lstStyle/>
          <a:p>
            <a:pPr algn="l">
              <a:lnSpc>
                <a:spcPts val="6732"/>
              </a:lnSpc>
            </a:pPr>
            <a:r>
              <a:rPr lang="en-US" sz="3600">
                <a:solidFill>
                  <a:srgbClr val="00205B"/>
                </a:solidFill>
                <a:latin typeface="Arial"/>
                <a:ea typeface="Arial"/>
                <a:cs typeface="Arial"/>
                <a:sym typeface="Arial"/>
              </a:rPr>
              <a:t>Definition</a:t>
            </a:r>
          </a:p>
          <a:p>
            <a:pPr algn="l">
              <a:lnSpc>
                <a:spcPts val="6732"/>
              </a:lnSpc>
            </a:pPr>
            <a:r>
              <a:rPr lang="en-US" sz="3600">
                <a:solidFill>
                  <a:srgbClr val="00205B"/>
                </a:solidFill>
                <a:latin typeface="Arial"/>
                <a:ea typeface="Arial"/>
                <a:cs typeface="Arial"/>
                <a:sym typeface="Arial"/>
              </a:rPr>
              <a:t>Title IX Process</a:t>
            </a:r>
          </a:p>
          <a:p>
            <a:pPr algn="l">
              <a:lnSpc>
                <a:spcPts val="6732"/>
              </a:lnSpc>
            </a:pPr>
            <a:r>
              <a:rPr lang="en-US" sz="3600">
                <a:solidFill>
                  <a:srgbClr val="00205B"/>
                </a:solidFill>
                <a:latin typeface="Arial"/>
                <a:ea typeface="Arial"/>
                <a:cs typeface="Arial"/>
                <a:sym typeface="Arial"/>
              </a:rPr>
              <a:t>Informal Resolution Process</a:t>
            </a:r>
          </a:p>
          <a:p>
            <a:pPr algn="l">
              <a:lnSpc>
                <a:spcPts val="6732"/>
              </a:lnSpc>
            </a:pPr>
            <a:r>
              <a:rPr lang="en-US" sz="3600">
                <a:solidFill>
                  <a:srgbClr val="00205B"/>
                </a:solidFill>
                <a:latin typeface="Arial"/>
                <a:ea typeface="Arial"/>
                <a:cs typeface="Arial"/>
                <a:sym typeface="Arial"/>
              </a:rPr>
              <a:t>Formal Process</a:t>
            </a:r>
          </a:p>
          <a:p>
            <a:pPr algn="l">
              <a:lnSpc>
                <a:spcPts val="6732"/>
              </a:lnSpc>
            </a:pPr>
            <a:r>
              <a:rPr lang="en-US" sz="3600">
                <a:solidFill>
                  <a:srgbClr val="00205B"/>
                </a:solidFill>
                <a:latin typeface="Arial"/>
                <a:ea typeface="Arial"/>
                <a:cs typeface="Arial"/>
                <a:sym typeface="Arial"/>
              </a:rPr>
              <a:t>Emergency Removal &amp; Administrative Leave</a:t>
            </a:r>
          </a:p>
        </p:txBody>
      </p:sp>
      <p:sp>
        <p:nvSpPr>
          <p:cNvPr id="14" name="Freeform 14"/>
          <p:cNvSpPr/>
          <p:nvPr/>
        </p:nvSpPr>
        <p:spPr>
          <a:xfrm>
            <a:off x="9244963" y="2515316"/>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9244963" y="3366126"/>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9244963" y="4214306"/>
            <a:ext cx="533373" cy="410030"/>
          </a:xfrm>
          <a:custGeom>
            <a:avLst/>
            <a:gdLst/>
            <a:ahLst/>
            <a:cxnLst/>
            <a:rect l="l" t="t" r="r" b="b"/>
            <a:pathLst>
              <a:path w="533373" h="410030">
                <a:moveTo>
                  <a:pt x="0" y="0"/>
                </a:moveTo>
                <a:lnTo>
                  <a:pt x="533373" y="0"/>
                </a:lnTo>
                <a:lnTo>
                  <a:pt x="533373" y="410031"/>
                </a:lnTo>
                <a:lnTo>
                  <a:pt x="0" y="4100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9244963" y="506248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88251" y="1783156"/>
            <a:ext cx="10281136"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3" name="TextBox 3"/>
          <p:cNvSpPr txBox="1"/>
          <p:nvPr/>
        </p:nvSpPr>
        <p:spPr>
          <a:xfrm>
            <a:off x="1984012" y="3638377"/>
            <a:ext cx="7404165" cy="901700"/>
          </a:xfrm>
          <a:prstGeom prst="rect">
            <a:avLst/>
          </a:prstGeom>
        </p:spPr>
        <p:txBody>
          <a:bodyPr lIns="0" tIns="0" rIns="0" bIns="0" rtlCol="0" anchor="t">
            <a:spAutoFit/>
          </a:bodyPr>
          <a:lstStyle/>
          <a:p>
            <a:pPr algn="l">
              <a:lnSpc>
                <a:spcPts val="7000"/>
              </a:lnSpc>
              <a:spcBef>
                <a:spcPct val="0"/>
              </a:spcBef>
            </a:pPr>
            <a:r>
              <a:rPr lang="en-US" sz="5000" b="1">
                <a:solidFill>
                  <a:srgbClr val="00205B"/>
                </a:solidFill>
                <a:latin typeface="Poppins Bold"/>
                <a:ea typeface="Poppins Bold"/>
                <a:cs typeface="Poppins Bold"/>
                <a:sym typeface="Poppins Bold"/>
              </a:rPr>
              <a:t>Investigation Report</a:t>
            </a:r>
          </a:p>
        </p:txBody>
      </p:sp>
      <p:sp>
        <p:nvSpPr>
          <p:cNvPr id="4" name="Freeform 4"/>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5847548" y="-1968163"/>
            <a:ext cx="7573225" cy="6508240"/>
            <a:chOff x="0" y="0"/>
            <a:chExt cx="812800" cy="698500"/>
          </a:xfrm>
        </p:grpSpPr>
        <p:sp>
          <p:nvSpPr>
            <p:cNvPr id="6" name="Freeform 6"/>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57252" y="-1309297"/>
            <a:ext cx="6172867" cy="5304807"/>
            <a:chOff x="0" y="0"/>
            <a:chExt cx="812800" cy="698500"/>
          </a:xfrm>
        </p:grpSpPr>
        <p:sp>
          <p:nvSpPr>
            <p:cNvPr id="9" name="Freeform 9"/>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5401426" y="-1548695"/>
            <a:ext cx="3715747" cy="4323778"/>
            <a:chOff x="0" y="0"/>
            <a:chExt cx="698500" cy="812800"/>
          </a:xfrm>
        </p:grpSpPr>
        <p:sp>
          <p:nvSpPr>
            <p:cNvPr id="12" name="Freeform 12"/>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p:cNvSpPr txBox="1"/>
          <p:nvPr/>
        </p:nvSpPr>
        <p:spPr>
          <a:xfrm>
            <a:off x="1288251" y="4867910"/>
            <a:ext cx="16199854" cy="4819015"/>
          </a:xfrm>
          <a:prstGeom prst="rect">
            <a:avLst/>
          </a:prstGeom>
        </p:spPr>
        <p:txBody>
          <a:bodyPr lIns="0" tIns="0" rIns="0" bIns="0" rtlCol="0" anchor="t">
            <a:spAutoFit/>
          </a:bodyPr>
          <a:lstStyle/>
          <a:p>
            <a:pPr algn="l">
              <a:lnSpc>
                <a:spcPts val="4759"/>
              </a:lnSpc>
              <a:spcBef>
                <a:spcPct val="0"/>
              </a:spcBef>
            </a:pPr>
            <a:r>
              <a:rPr lang="en-US" sz="3399" dirty="0">
                <a:solidFill>
                  <a:srgbClr val="00205B"/>
                </a:solidFill>
                <a:latin typeface="Poppins"/>
                <a:ea typeface="Poppins"/>
                <a:cs typeface="Poppins"/>
                <a:sym typeface="Poppins"/>
              </a:rPr>
              <a:t>“Create an investigative report that fairly summarizes relevant evidence and, at least 10 days prior to a hearing or other time of determination regarding responsibility, send to each party and the party’s advisor, if any, the investigative report in an electronic format or a hard copy, for their review and written response.”</a:t>
            </a:r>
          </a:p>
          <a:p>
            <a:pPr algn="l">
              <a:lnSpc>
                <a:spcPts val="4759"/>
              </a:lnSpc>
              <a:spcBef>
                <a:spcPct val="0"/>
              </a:spcBef>
            </a:pPr>
            <a:r>
              <a:rPr lang="en-US" sz="3399" dirty="0">
                <a:solidFill>
                  <a:srgbClr val="00205B"/>
                </a:solidFill>
                <a:latin typeface="Poppins"/>
                <a:ea typeface="Poppins"/>
                <a:cs typeface="Poppins"/>
                <a:sym typeface="Poppins"/>
              </a:rPr>
              <a:t>•Sec. 106.45 (b)(3)(vii) </a:t>
            </a: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88251" y="1783156"/>
            <a:ext cx="10281136"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3" name="TextBox 3"/>
          <p:cNvSpPr txBox="1"/>
          <p:nvPr/>
        </p:nvSpPr>
        <p:spPr>
          <a:xfrm>
            <a:off x="1984012" y="3638377"/>
            <a:ext cx="9193915" cy="901700"/>
          </a:xfrm>
          <a:prstGeom prst="rect">
            <a:avLst/>
          </a:prstGeom>
        </p:spPr>
        <p:txBody>
          <a:bodyPr lIns="0" tIns="0" rIns="0" bIns="0" rtlCol="0" anchor="t">
            <a:spAutoFit/>
          </a:bodyPr>
          <a:lstStyle/>
          <a:p>
            <a:pPr algn="l">
              <a:lnSpc>
                <a:spcPts val="7000"/>
              </a:lnSpc>
              <a:spcBef>
                <a:spcPct val="0"/>
              </a:spcBef>
            </a:pPr>
            <a:r>
              <a:rPr lang="en-US" sz="5000" b="1">
                <a:solidFill>
                  <a:srgbClr val="00205B"/>
                </a:solidFill>
                <a:latin typeface="Poppins Bold"/>
                <a:ea typeface="Poppins Bold"/>
                <a:cs typeface="Poppins Bold"/>
                <a:sym typeface="Poppins Bold"/>
              </a:rPr>
              <a:t>Non-Disclosure Agreement</a:t>
            </a:r>
          </a:p>
        </p:txBody>
      </p:sp>
      <p:sp>
        <p:nvSpPr>
          <p:cNvPr id="4" name="Freeform 4"/>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5847548" y="-1968163"/>
            <a:ext cx="7573225" cy="6508240"/>
            <a:chOff x="0" y="0"/>
            <a:chExt cx="812800" cy="698500"/>
          </a:xfrm>
        </p:grpSpPr>
        <p:sp>
          <p:nvSpPr>
            <p:cNvPr id="6" name="Freeform 6"/>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57252" y="-1309297"/>
            <a:ext cx="6172867" cy="5304807"/>
            <a:chOff x="0" y="0"/>
            <a:chExt cx="812800" cy="698500"/>
          </a:xfrm>
        </p:grpSpPr>
        <p:sp>
          <p:nvSpPr>
            <p:cNvPr id="9" name="Freeform 9"/>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5401426" y="-1548695"/>
            <a:ext cx="3715747" cy="4323778"/>
            <a:chOff x="0" y="0"/>
            <a:chExt cx="698500" cy="812800"/>
          </a:xfrm>
        </p:grpSpPr>
        <p:sp>
          <p:nvSpPr>
            <p:cNvPr id="12" name="Freeform 12"/>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p:cNvSpPr txBox="1"/>
          <p:nvPr/>
        </p:nvSpPr>
        <p:spPr>
          <a:xfrm>
            <a:off x="1288251" y="4867910"/>
            <a:ext cx="16199854" cy="6019165"/>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“NDAs Permitted: [R]ecipients may impose on the parties and party advisors restrictions or require a non-disclosure agreement not to disseminate any of the evidence subject to inspection and review. “</a:t>
            </a:r>
          </a:p>
          <a:p>
            <a:pPr algn="l">
              <a:lnSpc>
                <a:spcPts val="4759"/>
              </a:lnSpc>
              <a:spcBef>
                <a:spcPct val="0"/>
              </a:spcBef>
            </a:pPr>
            <a:r>
              <a:rPr lang="en-US" sz="3399">
                <a:solidFill>
                  <a:srgbClr val="00205B"/>
                </a:solidFill>
                <a:latin typeface="Poppins"/>
                <a:ea typeface="Poppins"/>
                <a:cs typeface="Poppins"/>
                <a:sym typeface="Poppins"/>
              </a:rPr>
              <a:t>•Title IX Reg; Pages 1019, 1449, 1483 , 1496 (May 6, 2020 DoE website)</a:t>
            </a:r>
          </a:p>
          <a:p>
            <a:pPr algn="l">
              <a:lnSpc>
                <a:spcPts val="4759"/>
              </a:lnSpc>
              <a:spcBef>
                <a:spcPct val="0"/>
              </a:spcBef>
            </a:pPr>
            <a:r>
              <a:rPr lang="en-US" sz="3399">
                <a:solidFill>
                  <a:srgbClr val="00205B"/>
                </a:solidFill>
                <a:latin typeface="Poppins"/>
                <a:ea typeface="Poppins"/>
                <a:cs typeface="Poppins"/>
                <a:sym typeface="Poppins"/>
              </a:rPr>
              <a:t>• 85 Fed. Reg 30026, 30435 (May 19, 2020) </a:t>
            </a:r>
          </a:p>
          <a:p>
            <a:pPr algn="l">
              <a:lnSpc>
                <a:spcPts val="4759"/>
              </a:lnSpc>
              <a:spcBef>
                <a:spcPct val="0"/>
              </a:spcBef>
            </a:pPr>
            <a:r>
              <a:rPr lang="en-US" sz="3399">
                <a:solidFill>
                  <a:srgbClr val="00205B"/>
                </a:solidFill>
                <a:latin typeface="Poppins"/>
                <a:ea typeface="Poppins"/>
                <a:cs typeface="Poppins"/>
                <a:sym typeface="Poppins"/>
              </a:rPr>
              <a:t>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FA3332F3-EE90-CF28-9005-AF8E761B328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EFDD170-0268-B315-AD9F-E58E37153EAA}"/>
              </a:ext>
            </a:extLst>
          </p:cNvPr>
          <p:cNvSpPr txBox="1"/>
          <p:nvPr/>
        </p:nvSpPr>
        <p:spPr>
          <a:xfrm>
            <a:off x="1288251" y="1783156"/>
            <a:ext cx="10281136" cy="1179810"/>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Live Hearing </a:t>
            </a:r>
          </a:p>
        </p:txBody>
      </p:sp>
      <p:sp>
        <p:nvSpPr>
          <p:cNvPr id="3" name="TextBox 3">
            <a:extLst>
              <a:ext uri="{FF2B5EF4-FFF2-40B4-BE49-F238E27FC236}">
                <a16:creationId xmlns:a16="http://schemas.microsoft.com/office/drawing/2014/main" id="{2A608F64-9B75-6681-0832-AA9AF6548477}"/>
              </a:ext>
            </a:extLst>
          </p:cNvPr>
          <p:cNvSpPr txBox="1"/>
          <p:nvPr/>
        </p:nvSpPr>
        <p:spPr>
          <a:xfrm>
            <a:off x="1984012" y="3638377"/>
            <a:ext cx="9193915" cy="852798"/>
          </a:xfrm>
          <a:prstGeom prst="rect">
            <a:avLst/>
          </a:prstGeom>
        </p:spPr>
        <p:txBody>
          <a:bodyPr lIns="0" tIns="0" rIns="0" bIns="0" rtlCol="0" anchor="t">
            <a:spAutoFit/>
          </a:bodyPr>
          <a:lstStyle/>
          <a:p>
            <a:pPr algn="l">
              <a:lnSpc>
                <a:spcPts val="7000"/>
              </a:lnSpc>
              <a:spcBef>
                <a:spcPct val="0"/>
              </a:spcBef>
            </a:pPr>
            <a:r>
              <a:rPr lang="en-US" sz="5000" b="1" dirty="0">
                <a:solidFill>
                  <a:srgbClr val="00205B"/>
                </a:solidFill>
                <a:latin typeface="Poppins Bold"/>
                <a:ea typeface="Poppins Bold"/>
                <a:cs typeface="Poppins Bold"/>
                <a:sym typeface="Poppins Bold"/>
              </a:rPr>
              <a:t>Role of Decisionmakers </a:t>
            </a:r>
          </a:p>
        </p:txBody>
      </p:sp>
      <p:sp>
        <p:nvSpPr>
          <p:cNvPr id="4" name="Freeform 4">
            <a:extLst>
              <a:ext uri="{FF2B5EF4-FFF2-40B4-BE49-F238E27FC236}">
                <a16:creationId xmlns:a16="http://schemas.microsoft.com/office/drawing/2014/main" id="{F6C9A236-5B15-645B-CE62-B2F1000A5E61}"/>
              </a:ext>
            </a:extLst>
          </p:cNvPr>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610CD418-ADB1-438E-CD60-BAEEAFDCC932}"/>
              </a:ext>
            </a:extLst>
          </p:cNvPr>
          <p:cNvGrpSpPr/>
          <p:nvPr/>
        </p:nvGrpSpPr>
        <p:grpSpPr>
          <a:xfrm>
            <a:off x="15847548" y="-1968163"/>
            <a:ext cx="7573225" cy="6508240"/>
            <a:chOff x="0" y="0"/>
            <a:chExt cx="812800" cy="698500"/>
          </a:xfrm>
        </p:grpSpPr>
        <p:sp>
          <p:nvSpPr>
            <p:cNvPr id="6" name="Freeform 6">
              <a:extLst>
                <a:ext uri="{FF2B5EF4-FFF2-40B4-BE49-F238E27FC236}">
                  <a16:creationId xmlns:a16="http://schemas.microsoft.com/office/drawing/2014/main" id="{6740C657-AB91-6985-8A0B-0C7AF3052661}"/>
                </a:ext>
              </a:extLst>
            </p:cNvPr>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a:extLst>
                <a:ext uri="{FF2B5EF4-FFF2-40B4-BE49-F238E27FC236}">
                  <a16:creationId xmlns:a16="http://schemas.microsoft.com/office/drawing/2014/main" id="{A673D693-CDF2-CB9F-AE80-276BD4956AA0}"/>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C7D375B6-B04B-A27F-90AA-68133041D396}"/>
              </a:ext>
            </a:extLst>
          </p:cNvPr>
          <p:cNvGrpSpPr/>
          <p:nvPr/>
        </p:nvGrpSpPr>
        <p:grpSpPr>
          <a:xfrm>
            <a:off x="16557252" y="-1309297"/>
            <a:ext cx="6172867" cy="5304807"/>
            <a:chOff x="0" y="0"/>
            <a:chExt cx="812800" cy="698500"/>
          </a:xfrm>
        </p:grpSpPr>
        <p:sp>
          <p:nvSpPr>
            <p:cNvPr id="9" name="Freeform 9">
              <a:extLst>
                <a:ext uri="{FF2B5EF4-FFF2-40B4-BE49-F238E27FC236}">
                  <a16:creationId xmlns:a16="http://schemas.microsoft.com/office/drawing/2014/main" id="{39CE070E-CFD8-5E35-9035-3F46FBBA6FCB}"/>
                </a:ext>
              </a:extLst>
            </p:cNvPr>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a:extLst>
                <a:ext uri="{FF2B5EF4-FFF2-40B4-BE49-F238E27FC236}">
                  <a16:creationId xmlns:a16="http://schemas.microsoft.com/office/drawing/2014/main" id="{890BC926-5FF7-B95A-AB05-9967E6242D61}"/>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09963112-1301-DE6D-DE0C-AC5EDC3552CC}"/>
              </a:ext>
            </a:extLst>
          </p:cNvPr>
          <p:cNvGrpSpPr/>
          <p:nvPr/>
        </p:nvGrpSpPr>
        <p:grpSpPr>
          <a:xfrm rot="-10800000">
            <a:off x="15401426" y="-1548695"/>
            <a:ext cx="3715747" cy="4323778"/>
            <a:chOff x="0" y="0"/>
            <a:chExt cx="698500" cy="812800"/>
          </a:xfrm>
        </p:grpSpPr>
        <p:sp>
          <p:nvSpPr>
            <p:cNvPr id="12" name="Freeform 12">
              <a:extLst>
                <a:ext uri="{FF2B5EF4-FFF2-40B4-BE49-F238E27FC236}">
                  <a16:creationId xmlns:a16="http://schemas.microsoft.com/office/drawing/2014/main" id="{AFF11736-DD20-E8C4-BE61-26E163301AEB}"/>
                </a:ext>
              </a:extLst>
            </p:cNvPr>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a:extLst>
                <a:ext uri="{FF2B5EF4-FFF2-40B4-BE49-F238E27FC236}">
                  <a16:creationId xmlns:a16="http://schemas.microsoft.com/office/drawing/2014/main" id="{47670DE2-C0E4-C707-B14A-B8E4BDC27B35}"/>
                </a:ext>
              </a:extLst>
            </p:cNvPr>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a:extLst>
              <a:ext uri="{FF2B5EF4-FFF2-40B4-BE49-F238E27FC236}">
                <a16:creationId xmlns:a16="http://schemas.microsoft.com/office/drawing/2014/main" id="{1B04F6BA-70BC-0251-D772-BB60F6D08292}"/>
              </a:ext>
            </a:extLst>
          </p:cNvPr>
          <p:cNvSpPr txBox="1"/>
          <p:nvPr/>
        </p:nvSpPr>
        <p:spPr>
          <a:xfrm>
            <a:off x="1288251" y="4867910"/>
            <a:ext cx="16199854" cy="7970323"/>
          </a:xfrm>
          <a:prstGeom prst="rect">
            <a:avLst/>
          </a:prstGeom>
        </p:spPr>
        <p:txBody>
          <a:bodyPr lIns="0" tIns="0" rIns="0" bIns="0" rtlCol="0" anchor="t">
            <a:spAutoFit/>
          </a:bodyPr>
          <a:lstStyle/>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Parties are physically present.</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Advisors for both the Complainant and Respondent are present and conduct cross-examination.</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Rulings are made by the Decisionmakers.  </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Certain questions are excluded (hearsay, rape shield protection, medical records, and privileged communications). </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Investigators typically testify/review their Investigative Report.</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Decisionmakers render the decision and sanctions.</a:t>
            </a: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1510703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8E074919-A57F-4E14-DB94-335962FD7F6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EC0D0E9-84DE-6187-092E-D1D178B556AC}"/>
              </a:ext>
            </a:extLst>
          </p:cNvPr>
          <p:cNvSpPr txBox="1"/>
          <p:nvPr/>
        </p:nvSpPr>
        <p:spPr>
          <a:xfrm>
            <a:off x="1288251" y="1783156"/>
            <a:ext cx="10281136" cy="1179810"/>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Appeal  </a:t>
            </a:r>
          </a:p>
        </p:txBody>
      </p:sp>
      <p:sp>
        <p:nvSpPr>
          <p:cNvPr id="3" name="TextBox 3">
            <a:extLst>
              <a:ext uri="{FF2B5EF4-FFF2-40B4-BE49-F238E27FC236}">
                <a16:creationId xmlns:a16="http://schemas.microsoft.com/office/drawing/2014/main" id="{37C54DDA-ACEB-DDAC-60D6-451340E214A3}"/>
              </a:ext>
            </a:extLst>
          </p:cNvPr>
          <p:cNvSpPr txBox="1"/>
          <p:nvPr/>
        </p:nvSpPr>
        <p:spPr>
          <a:xfrm>
            <a:off x="2025706" y="3006963"/>
            <a:ext cx="9193915" cy="852798"/>
          </a:xfrm>
          <a:prstGeom prst="rect">
            <a:avLst/>
          </a:prstGeom>
        </p:spPr>
        <p:txBody>
          <a:bodyPr lIns="0" tIns="0" rIns="0" bIns="0" rtlCol="0" anchor="t">
            <a:spAutoFit/>
          </a:bodyPr>
          <a:lstStyle/>
          <a:p>
            <a:pPr algn="l">
              <a:lnSpc>
                <a:spcPts val="7000"/>
              </a:lnSpc>
              <a:spcBef>
                <a:spcPct val="0"/>
              </a:spcBef>
            </a:pPr>
            <a:r>
              <a:rPr lang="en-US" sz="5000" b="1" dirty="0">
                <a:solidFill>
                  <a:srgbClr val="00205B"/>
                </a:solidFill>
                <a:latin typeface="Poppins Bold"/>
                <a:ea typeface="Poppins Bold"/>
                <a:cs typeface="Poppins Bold"/>
                <a:sym typeface="Poppins Bold"/>
              </a:rPr>
              <a:t>Grounds for Appeal </a:t>
            </a:r>
          </a:p>
        </p:txBody>
      </p:sp>
      <p:sp>
        <p:nvSpPr>
          <p:cNvPr id="4" name="Freeform 4">
            <a:extLst>
              <a:ext uri="{FF2B5EF4-FFF2-40B4-BE49-F238E27FC236}">
                <a16:creationId xmlns:a16="http://schemas.microsoft.com/office/drawing/2014/main" id="{7A3E425D-087F-59B9-69CE-520DEFB84ACC}"/>
              </a:ext>
            </a:extLst>
          </p:cNvPr>
          <p:cNvSpPr/>
          <p:nvPr/>
        </p:nvSpPr>
        <p:spPr>
          <a:xfrm>
            <a:off x="1306312" y="322834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043A2376-75EA-C2B2-BBDF-9B27CF9A3A3D}"/>
              </a:ext>
            </a:extLst>
          </p:cNvPr>
          <p:cNvGrpSpPr/>
          <p:nvPr/>
        </p:nvGrpSpPr>
        <p:grpSpPr>
          <a:xfrm>
            <a:off x="15847548" y="-1968163"/>
            <a:ext cx="7573225" cy="6508240"/>
            <a:chOff x="0" y="0"/>
            <a:chExt cx="812800" cy="698500"/>
          </a:xfrm>
        </p:grpSpPr>
        <p:sp>
          <p:nvSpPr>
            <p:cNvPr id="6" name="Freeform 6">
              <a:extLst>
                <a:ext uri="{FF2B5EF4-FFF2-40B4-BE49-F238E27FC236}">
                  <a16:creationId xmlns:a16="http://schemas.microsoft.com/office/drawing/2014/main" id="{E1A45E30-C707-7595-1C10-73347D8865E9}"/>
                </a:ext>
              </a:extLst>
            </p:cNvPr>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a:extLst>
                <a:ext uri="{FF2B5EF4-FFF2-40B4-BE49-F238E27FC236}">
                  <a16:creationId xmlns:a16="http://schemas.microsoft.com/office/drawing/2014/main" id="{786B5FDC-D134-A13D-B069-847E15213427}"/>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160AA6AE-860C-AB71-0D5B-7E75738EF3DD}"/>
              </a:ext>
            </a:extLst>
          </p:cNvPr>
          <p:cNvGrpSpPr/>
          <p:nvPr/>
        </p:nvGrpSpPr>
        <p:grpSpPr>
          <a:xfrm>
            <a:off x="16557252" y="-1309297"/>
            <a:ext cx="6172867" cy="5304807"/>
            <a:chOff x="0" y="0"/>
            <a:chExt cx="812800" cy="698500"/>
          </a:xfrm>
        </p:grpSpPr>
        <p:sp>
          <p:nvSpPr>
            <p:cNvPr id="9" name="Freeform 9">
              <a:extLst>
                <a:ext uri="{FF2B5EF4-FFF2-40B4-BE49-F238E27FC236}">
                  <a16:creationId xmlns:a16="http://schemas.microsoft.com/office/drawing/2014/main" id="{6A6D6353-6F61-814D-A0B9-3F9AB16152D5}"/>
                </a:ext>
              </a:extLst>
            </p:cNvPr>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a:extLst>
                <a:ext uri="{FF2B5EF4-FFF2-40B4-BE49-F238E27FC236}">
                  <a16:creationId xmlns:a16="http://schemas.microsoft.com/office/drawing/2014/main" id="{079E9F4F-82E6-28AB-2B46-264967C6EE56}"/>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2A1BC7B7-87F3-B30A-C579-3840C78B3A6A}"/>
              </a:ext>
            </a:extLst>
          </p:cNvPr>
          <p:cNvGrpSpPr/>
          <p:nvPr/>
        </p:nvGrpSpPr>
        <p:grpSpPr>
          <a:xfrm rot="-10800000">
            <a:off x="15401426" y="-1548695"/>
            <a:ext cx="3715747" cy="4323778"/>
            <a:chOff x="0" y="0"/>
            <a:chExt cx="698500" cy="812800"/>
          </a:xfrm>
        </p:grpSpPr>
        <p:sp>
          <p:nvSpPr>
            <p:cNvPr id="12" name="Freeform 12">
              <a:extLst>
                <a:ext uri="{FF2B5EF4-FFF2-40B4-BE49-F238E27FC236}">
                  <a16:creationId xmlns:a16="http://schemas.microsoft.com/office/drawing/2014/main" id="{E7B8A9FB-6602-E86E-8E68-B8FE6533829E}"/>
                </a:ext>
              </a:extLst>
            </p:cNvPr>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a:extLst>
                <a:ext uri="{FF2B5EF4-FFF2-40B4-BE49-F238E27FC236}">
                  <a16:creationId xmlns:a16="http://schemas.microsoft.com/office/drawing/2014/main" id="{C97FE2EF-B749-69B9-BB4D-7C11F26F0FFB}"/>
                </a:ext>
              </a:extLst>
            </p:cNvPr>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a:extLst>
              <a:ext uri="{FF2B5EF4-FFF2-40B4-BE49-F238E27FC236}">
                <a16:creationId xmlns:a16="http://schemas.microsoft.com/office/drawing/2014/main" id="{D4CA5A34-93D7-E48A-0C25-7E80F1C4C2A8}"/>
              </a:ext>
            </a:extLst>
          </p:cNvPr>
          <p:cNvSpPr txBox="1"/>
          <p:nvPr/>
        </p:nvSpPr>
        <p:spPr>
          <a:xfrm>
            <a:off x="1198243" y="3936325"/>
            <a:ext cx="16199854" cy="8278100"/>
          </a:xfrm>
          <a:prstGeom prst="rect">
            <a:avLst/>
          </a:prstGeom>
        </p:spPr>
        <p:txBody>
          <a:bodyPr lIns="0" tIns="0" rIns="0" bIns="0" rtlCol="0" anchor="t">
            <a:spAutoFit/>
          </a:bodyPr>
          <a:lstStyle/>
          <a:p>
            <a:pPr marL="457200" lvl="0" indent="-457200" fontAlgn="base">
              <a:buFont typeface="Arial" panose="020B0604020202020204" pitchFamily="34" charset="0"/>
              <a:buChar char="•"/>
            </a:pPr>
            <a:r>
              <a:rPr lang="en-US" sz="3400" dirty="0">
                <a:latin typeface="Poppins" panose="00000500000000000000" pitchFamily="2" charset="0"/>
                <a:cs typeface="Poppins" panose="00000500000000000000" pitchFamily="2" charset="0"/>
              </a:rPr>
              <a:t>New evidence that was not reasonably available at the time of the determination regarding responsibility or dismissal was made, that could affect the outcome of the matter; </a:t>
            </a:r>
          </a:p>
          <a:p>
            <a:pPr marL="457200" lvl="0" indent="-457200" fontAlgn="base">
              <a:buFont typeface="Arial" panose="020B0604020202020204" pitchFamily="34" charset="0"/>
              <a:buChar char="•"/>
            </a:pPr>
            <a:endParaRPr lang="en-US" sz="3400" dirty="0">
              <a:latin typeface="Poppins" panose="00000500000000000000" pitchFamily="2" charset="0"/>
              <a:cs typeface="Poppins" panose="00000500000000000000" pitchFamily="2" charset="0"/>
            </a:endParaRPr>
          </a:p>
          <a:p>
            <a:pPr marL="457200" lvl="0" indent="-457200" fontAlgn="base">
              <a:buFont typeface="Arial" panose="020B0604020202020204" pitchFamily="34" charset="0"/>
              <a:buChar char="•"/>
            </a:pPr>
            <a:r>
              <a:rPr lang="en-US" sz="3400" dirty="0">
                <a:latin typeface="Poppins" panose="00000500000000000000" pitchFamily="2" charset="0"/>
                <a:cs typeface="Poppins" panose="00000500000000000000" pitchFamily="2" charset="0"/>
              </a:rPr>
              <a:t>Procedural irregularity that affected the outcome of the matter; or </a:t>
            </a:r>
          </a:p>
          <a:p>
            <a:pPr lvl="0" fontAlgn="base"/>
            <a:endParaRPr lang="en-US" sz="3400" dirty="0">
              <a:latin typeface="Poppins" panose="00000500000000000000" pitchFamily="2" charset="0"/>
              <a:cs typeface="Poppins" panose="00000500000000000000" pitchFamily="2" charset="0"/>
            </a:endParaRPr>
          </a:p>
          <a:p>
            <a:pPr marL="457200" lvl="0" indent="-457200" fontAlgn="base">
              <a:buFont typeface="Arial" panose="020B0604020202020204" pitchFamily="34" charset="0"/>
              <a:buChar char="•"/>
            </a:pPr>
            <a:r>
              <a:rPr lang="en-US" sz="3400" dirty="0">
                <a:latin typeface="Poppins" panose="00000500000000000000" pitchFamily="2" charset="0"/>
                <a:cs typeface="Poppins" panose="00000500000000000000" pitchFamily="2" charset="0"/>
              </a:rPr>
              <a:t>The Title IX Coordinator, investigator(s), or decision-maker(s) had a conflict of interest or bias for or against the Complainants or the Respondents generally or the individual Complainant or Respondent that affected the outcome of the matter.</a:t>
            </a:r>
          </a:p>
          <a:p>
            <a:pPr algn="l">
              <a:lnSpc>
                <a:spcPts val="4759"/>
              </a:lnSpc>
              <a:spcBef>
                <a:spcPct val="0"/>
              </a:spcBef>
            </a:pPr>
            <a:r>
              <a:rPr lang="en-US" sz="3400" dirty="0">
                <a:solidFill>
                  <a:srgbClr val="00205B"/>
                </a:solidFill>
                <a:latin typeface="Poppins" panose="00000500000000000000" pitchFamily="2" charset="0"/>
                <a:ea typeface="Poppins"/>
                <a:cs typeface="Poppins" panose="00000500000000000000" pitchFamily="2" charset="0"/>
                <a:sym typeface="Poppins"/>
              </a:rPr>
              <a:t> </a:t>
            </a:r>
          </a:p>
          <a:p>
            <a:pPr algn="l">
              <a:lnSpc>
                <a:spcPts val="4759"/>
              </a:lnSpc>
              <a:spcBef>
                <a:spcPct val="0"/>
              </a:spcBef>
            </a:pPr>
            <a:endParaRPr lang="en-US" sz="3400" dirty="0">
              <a:solidFill>
                <a:srgbClr val="00205B"/>
              </a:solidFill>
              <a:latin typeface="Poppins" panose="00000500000000000000" pitchFamily="2" charset="0"/>
              <a:ea typeface="Poppins"/>
              <a:cs typeface="Poppins" panose="00000500000000000000" pitchFamily="2" charset="0"/>
              <a:sym typeface="Poppins"/>
            </a:endParaRPr>
          </a:p>
          <a:p>
            <a:pPr algn="l">
              <a:lnSpc>
                <a:spcPts val="4759"/>
              </a:lnSpc>
              <a:spcBef>
                <a:spcPct val="0"/>
              </a:spcBef>
            </a:pPr>
            <a:endParaRPr lang="en-US" sz="3400" dirty="0">
              <a:solidFill>
                <a:srgbClr val="00205B"/>
              </a:solidFill>
              <a:latin typeface="Poppins" panose="00000500000000000000" pitchFamily="2" charset="0"/>
              <a:ea typeface="Poppins"/>
              <a:cs typeface="Poppins" panose="00000500000000000000" pitchFamily="2" charset="0"/>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83431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1BBD2666-0A93-C3B1-AA5A-539466B8278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22AC160-7365-296A-1549-5AC75F85707A}"/>
              </a:ext>
            </a:extLst>
          </p:cNvPr>
          <p:cNvSpPr txBox="1"/>
          <p:nvPr/>
        </p:nvSpPr>
        <p:spPr>
          <a:xfrm>
            <a:off x="1288251" y="1783156"/>
            <a:ext cx="10281136" cy="1179810"/>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Appeal  </a:t>
            </a:r>
          </a:p>
        </p:txBody>
      </p:sp>
      <p:sp>
        <p:nvSpPr>
          <p:cNvPr id="3" name="TextBox 3">
            <a:extLst>
              <a:ext uri="{FF2B5EF4-FFF2-40B4-BE49-F238E27FC236}">
                <a16:creationId xmlns:a16="http://schemas.microsoft.com/office/drawing/2014/main" id="{B83B378E-672D-EBB9-7137-A2EA2D6A8B7A}"/>
              </a:ext>
            </a:extLst>
          </p:cNvPr>
          <p:cNvSpPr txBox="1"/>
          <p:nvPr/>
        </p:nvSpPr>
        <p:spPr>
          <a:xfrm>
            <a:off x="1984012" y="3638377"/>
            <a:ext cx="9193915" cy="852798"/>
          </a:xfrm>
          <a:prstGeom prst="rect">
            <a:avLst/>
          </a:prstGeom>
        </p:spPr>
        <p:txBody>
          <a:bodyPr lIns="0" tIns="0" rIns="0" bIns="0" rtlCol="0" anchor="t">
            <a:spAutoFit/>
          </a:bodyPr>
          <a:lstStyle/>
          <a:p>
            <a:pPr algn="l">
              <a:lnSpc>
                <a:spcPts val="7000"/>
              </a:lnSpc>
              <a:spcBef>
                <a:spcPct val="0"/>
              </a:spcBef>
            </a:pPr>
            <a:r>
              <a:rPr lang="en-US" sz="5000" b="1" dirty="0">
                <a:solidFill>
                  <a:srgbClr val="00205B"/>
                </a:solidFill>
                <a:latin typeface="Poppins Bold"/>
                <a:ea typeface="Poppins Bold"/>
                <a:cs typeface="Poppins Bold"/>
                <a:sym typeface="Poppins Bold"/>
              </a:rPr>
              <a:t>Grounds for Appeal </a:t>
            </a:r>
          </a:p>
        </p:txBody>
      </p:sp>
      <p:sp>
        <p:nvSpPr>
          <p:cNvPr id="4" name="Freeform 4">
            <a:extLst>
              <a:ext uri="{FF2B5EF4-FFF2-40B4-BE49-F238E27FC236}">
                <a16:creationId xmlns:a16="http://schemas.microsoft.com/office/drawing/2014/main" id="{532170D7-B466-C265-060C-B9F9CF6D96AF}"/>
              </a:ext>
            </a:extLst>
          </p:cNvPr>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B544D4AF-94E8-2F21-620E-291BB4C8DCCE}"/>
              </a:ext>
            </a:extLst>
          </p:cNvPr>
          <p:cNvGrpSpPr/>
          <p:nvPr/>
        </p:nvGrpSpPr>
        <p:grpSpPr>
          <a:xfrm>
            <a:off x="15847548" y="-1968163"/>
            <a:ext cx="7573225" cy="6508240"/>
            <a:chOff x="0" y="0"/>
            <a:chExt cx="812800" cy="698500"/>
          </a:xfrm>
        </p:grpSpPr>
        <p:sp>
          <p:nvSpPr>
            <p:cNvPr id="6" name="Freeform 6">
              <a:extLst>
                <a:ext uri="{FF2B5EF4-FFF2-40B4-BE49-F238E27FC236}">
                  <a16:creationId xmlns:a16="http://schemas.microsoft.com/office/drawing/2014/main" id="{5901C401-22F4-C0E4-9773-351ACD98AD5D}"/>
                </a:ext>
              </a:extLst>
            </p:cNvPr>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a:extLst>
                <a:ext uri="{FF2B5EF4-FFF2-40B4-BE49-F238E27FC236}">
                  <a16:creationId xmlns:a16="http://schemas.microsoft.com/office/drawing/2014/main" id="{0BA899BD-7086-AB23-6212-A5104F02A15A}"/>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D3E915CF-BE42-A10E-0721-72EC287F8A58}"/>
              </a:ext>
            </a:extLst>
          </p:cNvPr>
          <p:cNvGrpSpPr/>
          <p:nvPr/>
        </p:nvGrpSpPr>
        <p:grpSpPr>
          <a:xfrm>
            <a:off x="16557252" y="-1309297"/>
            <a:ext cx="6172867" cy="5304807"/>
            <a:chOff x="0" y="0"/>
            <a:chExt cx="812800" cy="698500"/>
          </a:xfrm>
        </p:grpSpPr>
        <p:sp>
          <p:nvSpPr>
            <p:cNvPr id="9" name="Freeform 9">
              <a:extLst>
                <a:ext uri="{FF2B5EF4-FFF2-40B4-BE49-F238E27FC236}">
                  <a16:creationId xmlns:a16="http://schemas.microsoft.com/office/drawing/2014/main" id="{441C3F1B-BA8B-88E1-70A9-BEB835F2EAD3}"/>
                </a:ext>
              </a:extLst>
            </p:cNvPr>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a:extLst>
                <a:ext uri="{FF2B5EF4-FFF2-40B4-BE49-F238E27FC236}">
                  <a16:creationId xmlns:a16="http://schemas.microsoft.com/office/drawing/2014/main" id="{829E1BE8-C180-ADD6-8112-24CE3AC1D47F}"/>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18D7367F-1495-F029-CF95-E5AB311D9E69}"/>
              </a:ext>
            </a:extLst>
          </p:cNvPr>
          <p:cNvGrpSpPr/>
          <p:nvPr/>
        </p:nvGrpSpPr>
        <p:grpSpPr>
          <a:xfrm rot="-10800000">
            <a:off x="15401426" y="-1548695"/>
            <a:ext cx="3715747" cy="4323778"/>
            <a:chOff x="0" y="0"/>
            <a:chExt cx="698500" cy="812800"/>
          </a:xfrm>
        </p:grpSpPr>
        <p:sp>
          <p:nvSpPr>
            <p:cNvPr id="12" name="Freeform 12">
              <a:extLst>
                <a:ext uri="{FF2B5EF4-FFF2-40B4-BE49-F238E27FC236}">
                  <a16:creationId xmlns:a16="http://schemas.microsoft.com/office/drawing/2014/main" id="{0D40AF5E-743D-D4CE-9F95-2DECB89844CA}"/>
                </a:ext>
              </a:extLst>
            </p:cNvPr>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a:extLst>
                <a:ext uri="{FF2B5EF4-FFF2-40B4-BE49-F238E27FC236}">
                  <a16:creationId xmlns:a16="http://schemas.microsoft.com/office/drawing/2014/main" id="{85A943D7-3A11-C81F-134C-9BD2223410DB}"/>
                </a:ext>
              </a:extLst>
            </p:cNvPr>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a:extLst>
              <a:ext uri="{FF2B5EF4-FFF2-40B4-BE49-F238E27FC236}">
                <a16:creationId xmlns:a16="http://schemas.microsoft.com/office/drawing/2014/main" id="{45033759-3A7B-E5EE-50DE-403241681A4F}"/>
              </a:ext>
            </a:extLst>
          </p:cNvPr>
          <p:cNvSpPr txBox="1"/>
          <p:nvPr/>
        </p:nvSpPr>
        <p:spPr>
          <a:xfrm>
            <a:off x="1288251" y="4867910"/>
            <a:ext cx="16199854" cy="5138779"/>
          </a:xfrm>
          <a:prstGeom prst="rect">
            <a:avLst/>
          </a:prstGeom>
        </p:spPr>
        <p:txBody>
          <a:bodyPr lIns="0" tIns="0" rIns="0" bIns="0" rtlCol="0" anchor="t">
            <a:spAutoFit/>
          </a:bodyPr>
          <a:lstStyle/>
          <a:p>
            <a:pPr marL="457200" indent="-457200">
              <a:buFont typeface="Arial" panose="020B0604020202020204" pitchFamily="34" charset="0"/>
              <a:buChar char="•"/>
            </a:pPr>
            <a:r>
              <a:rPr lang="en-US" sz="3400" dirty="0">
                <a:latin typeface="Poppins" panose="00000500000000000000" pitchFamily="2" charset="0"/>
                <a:cs typeface="Poppins" panose="00000500000000000000" pitchFamily="2" charset="0"/>
              </a:rPr>
              <a:t>Not a rehearing.   Typically written appeal only.</a:t>
            </a:r>
          </a:p>
          <a:p>
            <a:pPr marL="457200" indent="-457200">
              <a:buFont typeface="Arial" panose="020B0604020202020204" pitchFamily="34" charset="0"/>
              <a:buChar char="•"/>
            </a:pPr>
            <a:endParaRPr lang="en-US" sz="3400" dirty="0">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sz="3400" dirty="0">
                <a:latin typeface="Poppins" panose="00000500000000000000" pitchFamily="2" charset="0"/>
                <a:cs typeface="Poppins" panose="00000500000000000000" pitchFamily="2" charset="0"/>
              </a:rPr>
              <a:t>Decision of Appeal Officer is final and cannot be appealed.  </a:t>
            </a:r>
          </a:p>
          <a:p>
            <a:r>
              <a:rPr lang="en-US" sz="3400" dirty="0">
                <a:latin typeface="Poppins" panose="00000500000000000000" pitchFamily="2" charset="0"/>
                <a:cs typeface="Poppins" panose="00000500000000000000" pitchFamily="2" charset="0"/>
              </a:rPr>
              <a:t> </a:t>
            </a:r>
          </a:p>
          <a:p>
            <a:pPr algn="l">
              <a:lnSpc>
                <a:spcPts val="4759"/>
              </a:lnSpc>
              <a:spcBef>
                <a:spcPct val="0"/>
              </a:spcBef>
            </a:pPr>
            <a:r>
              <a:rPr lang="en-US" sz="3400" dirty="0">
                <a:solidFill>
                  <a:srgbClr val="00205B"/>
                </a:solidFill>
                <a:latin typeface="Poppins" panose="00000500000000000000" pitchFamily="2" charset="0"/>
                <a:ea typeface="Poppins"/>
                <a:cs typeface="Poppins" panose="00000500000000000000" pitchFamily="2" charset="0"/>
                <a:sym typeface="Poppins"/>
              </a:rPr>
              <a:t> </a:t>
            </a:r>
          </a:p>
          <a:p>
            <a:pPr algn="l">
              <a:lnSpc>
                <a:spcPts val="4759"/>
              </a:lnSpc>
              <a:spcBef>
                <a:spcPct val="0"/>
              </a:spcBef>
            </a:pPr>
            <a:endParaRPr lang="en-US" sz="3400" dirty="0">
              <a:solidFill>
                <a:srgbClr val="00205B"/>
              </a:solidFill>
              <a:latin typeface="Poppins" panose="00000500000000000000" pitchFamily="2" charset="0"/>
              <a:ea typeface="Poppins"/>
              <a:cs typeface="Poppins" panose="00000500000000000000" pitchFamily="2" charset="0"/>
              <a:sym typeface="Poppins"/>
            </a:endParaRPr>
          </a:p>
          <a:p>
            <a:pPr algn="l">
              <a:lnSpc>
                <a:spcPts val="4759"/>
              </a:lnSpc>
              <a:spcBef>
                <a:spcPct val="0"/>
              </a:spcBef>
            </a:pPr>
            <a:endParaRPr lang="en-US" sz="3400" dirty="0">
              <a:solidFill>
                <a:srgbClr val="00205B"/>
              </a:solidFill>
              <a:latin typeface="Poppins" panose="00000500000000000000" pitchFamily="2" charset="0"/>
              <a:ea typeface="Poppins"/>
              <a:cs typeface="Poppins" panose="00000500000000000000" pitchFamily="2" charset="0"/>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4002325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4316964" y="4299589"/>
            <a:ext cx="3715747" cy="4323778"/>
            <a:chOff x="0" y="0"/>
            <a:chExt cx="698500" cy="812800"/>
          </a:xfrm>
        </p:grpSpPr>
        <p:sp>
          <p:nvSpPr>
            <p:cNvPr id="3" name="Freeform 3"/>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4" name="TextBox 4"/>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5" name="Freeform 5"/>
          <p:cNvSpPr/>
          <p:nvPr/>
        </p:nvSpPr>
        <p:spPr>
          <a:xfrm>
            <a:off x="-635928" y="6791613"/>
            <a:ext cx="5867714" cy="3650207"/>
          </a:xfrm>
          <a:custGeom>
            <a:avLst/>
            <a:gdLst/>
            <a:ahLst/>
            <a:cxnLst/>
            <a:rect l="l" t="t" r="r" b="b"/>
            <a:pathLst>
              <a:path w="5867714" h="3650207">
                <a:moveTo>
                  <a:pt x="0" y="0"/>
                </a:moveTo>
                <a:lnTo>
                  <a:pt x="5867714" y="0"/>
                </a:lnTo>
                <a:lnTo>
                  <a:pt x="5867714" y="3650208"/>
                </a:lnTo>
                <a:lnTo>
                  <a:pt x="0" y="365020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144000" y="1832603"/>
            <a:ext cx="8125510" cy="2771001"/>
          </a:xfrm>
          <a:prstGeom prst="rect">
            <a:avLst/>
          </a:prstGeom>
        </p:spPr>
        <p:txBody>
          <a:bodyPr lIns="0" tIns="0" rIns="0" bIns="0" rtlCol="0" anchor="t">
            <a:spAutoFit/>
          </a:bodyPr>
          <a:lstStyle/>
          <a:p>
            <a:pPr marL="0" lvl="0" indent="0" algn="l">
              <a:lnSpc>
                <a:spcPts val="10753"/>
              </a:lnSpc>
            </a:pPr>
            <a:r>
              <a:rPr lang="en-US" sz="9956" b="1" spc="-248">
                <a:solidFill>
                  <a:srgbClr val="112D4E"/>
                </a:solidFill>
                <a:latin typeface="Barlow Bold"/>
                <a:ea typeface="Barlow Bold"/>
                <a:cs typeface="Barlow Bold"/>
                <a:sym typeface="Barlow Bold"/>
              </a:rPr>
              <a:t>Interaction With Advisor</a:t>
            </a:r>
          </a:p>
        </p:txBody>
      </p:sp>
      <p:sp>
        <p:nvSpPr>
          <p:cNvPr id="7" name="Freeform 7"/>
          <p:cNvSpPr/>
          <p:nvPr/>
        </p:nvSpPr>
        <p:spPr>
          <a:xfrm>
            <a:off x="1009650" y="3310779"/>
            <a:ext cx="6971016" cy="6334911"/>
          </a:xfrm>
          <a:custGeom>
            <a:avLst/>
            <a:gdLst/>
            <a:ahLst/>
            <a:cxnLst/>
            <a:rect l="l" t="t" r="r" b="b"/>
            <a:pathLst>
              <a:path w="6971016" h="6334911">
                <a:moveTo>
                  <a:pt x="0" y="0"/>
                </a:moveTo>
                <a:lnTo>
                  <a:pt x="6971016" y="0"/>
                </a:lnTo>
                <a:lnTo>
                  <a:pt x="6971016" y="6334911"/>
                </a:lnTo>
                <a:lnTo>
                  <a:pt x="0" y="633491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254267" y="3667934"/>
            <a:ext cx="6251770" cy="5372615"/>
            <a:chOff x="0" y="0"/>
            <a:chExt cx="812800" cy="698500"/>
          </a:xfrm>
        </p:grpSpPr>
        <p:sp>
          <p:nvSpPr>
            <p:cNvPr id="9" name="Freeform 9"/>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755223" y="4045941"/>
            <a:ext cx="5227625" cy="4638833"/>
            <a:chOff x="0" y="0"/>
            <a:chExt cx="4346359" cy="3856825"/>
          </a:xfrm>
        </p:grpSpPr>
        <p:sp>
          <p:nvSpPr>
            <p:cNvPr id="12" name="Freeform 1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txBody>
            <a:bodyPr/>
            <a:lstStyle/>
            <a:p>
              <a:endParaRPr 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1211261" y="1114425"/>
            <a:ext cx="11028267" cy="1205865"/>
          </a:xfrm>
          <a:prstGeom prst="rect">
            <a:avLst/>
          </a:prstGeom>
        </p:spPr>
        <p:txBody>
          <a:bodyPr lIns="0" tIns="0" rIns="0" bIns="0" rtlCol="0" anchor="t">
            <a:spAutoFit/>
          </a:bodyPr>
          <a:lstStyle/>
          <a:p>
            <a:pPr marL="0" lvl="0" indent="0" algn="l">
              <a:lnSpc>
                <a:spcPts val="9179"/>
              </a:lnSpc>
            </a:pPr>
            <a:r>
              <a:rPr lang="en-US" sz="8499" b="1">
                <a:solidFill>
                  <a:srgbClr val="112D4E"/>
                </a:solidFill>
                <a:latin typeface="Barlow Bold"/>
                <a:ea typeface="Barlow Bold"/>
                <a:cs typeface="Barlow Bold"/>
                <a:sym typeface="Barlow Bold"/>
              </a:rPr>
              <a:t>Advisor of Choice</a:t>
            </a:r>
          </a:p>
        </p:txBody>
      </p:sp>
      <p:sp>
        <p:nvSpPr>
          <p:cNvPr id="3" name="Freeform 3"/>
          <p:cNvSpPr/>
          <p:nvPr/>
        </p:nvSpPr>
        <p:spPr>
          <a:xfrm flipH="1">
            <a:off x="12873728" y="2872624"/>
            <a:ext cx="13246520" cy="7798888"/>
          </a:xfrm>
          <a:custGeom>
            <a:avLst/>
            <a:gdLst/>
            <a:ahLst/>
            <a:cxnLst/>
            <a:rect l="l" t="t" r="r" b="b"/>
            <a:pathLst>
              <a:path w="13246520" h="7798888">
                <a:moveTo>
                  <a:pt x="13246520" y="0"/>
                </a:moveTo>
                <a:lnTo>
                  <a:pt x="0" y="0"/>
                </a:lnTo>
                <a:lnTo>
                  <a:pt x="0" y="7798888"/>
                </a:lnTo>
                <a:lnTo>
                  <a:pt x="13246520" y="7798888"/>
                </a:lnTo>
                <a:lnTo>
                  <a:pt x="13246520" y="0"/>
                </a:lnTo>
                <a:close/>
              </a:path>
            </a:pathLst>
          </a:custGeom>
          <a:blipFill>
            <a:blip r:embed="rId2"/>
            <a:stretch>
              <a:fillRect/>
            </a:stretch>
          </a:blipFill>
        </p:spPr>
        <p:txBody>
          <a:bodyPr/>
          <a:lstStyle/>
          <a:p>
            <a:endParaRPr lang="en-US"/>
          </a:p>
        </p:txBody>
      </p:sp>
      <p:grpSp>
        <p:nvGrpSpPr>
          <p:cNvPr id="4" name="Group 4"/>
          <p:cNvGrpSpPr/>
          <p:nvPr/>
        </p:nvGrpSpPr>
        <p:grpSpPr>
          <a:xfrm rot="5400000">
            <a:off x="14837091" y="6371309"/>
            <a:ext cx="3715747" cy="4323778"/>
            <a:chOff x="0" y="0"/>
            <a:chExt cx="698500" cy="812800"/>
          </a:xfrm>
        </p:grpSpPr>
        <p:sp>
          <p:nvSpPr>
            <p:cNvPr id="5" name="Freeform 5"/>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7" name="TextBox 7"/>
          <p:cNvSpPr txBox="1"/>
          <p:nvPr/>
        </p:nvSpPr>
        <p:spPr>
          <a:xfrm>
            <a:off x="1211261" y="3055473"/>
            <a:ext cx="14701583" cy="42189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“Provide the parties with the same opportunities to have others present during any grievance proceeding, including the opportunity to be accompanied to any related meeting or proceeding by the advisor of their choice, who may be, but is not required to be, an attorney.”</a:t>
            </a:r>
          </a:p>
          <a:p>
            <a:pPr algn="l">
              <a:lnSpc>
                <a:spcPts val="4759"/>
              </a:lnSpc>
            </a:pPr>
            <a:r>
              <a:rPr lang="en-US" sz="3399">
                <a:solidFill>
                  <a:srgbClr val="00205B"/>
                </a:solidFill>
                <a:latin typeface="Poppins"/>
                <a:ea typeface="Poppins"/>
                <a:cs typeface="Poppins"/>
                <a:sym typeface="Poppins"/>
              </a:rPr>
              <a:t> Sec. 106.45 (b)(3) (iv) </a:t>
            </a: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1211261" y="1114425"/>
            <a:ext cx="15317217" cy="2367915"/>
          </a:xfrm>
          <a:prstGeom prst="rect">
            <a:avLst/>
          </a:prstGeom>
        </p:spPr>
        <p:txBody>
          <a:bodyPr lIns="0" tIns="0" rIns="0" bIns="0" rtlCol="0" anchor="t">
            <a:spAutoFit/>
          </a:bodyPr>
          <a:lstStyle/>
          <a:p>
            <a:pPr algn="l">
              <a:lnSpc>
                <a:spcPts val="9179"/>
              </a:lnSpc>
            </a:pPr>
            <a:r>
              <a:rPr lang="en-US" sz="8499" b="1">
                <a:solidFill>
                  <a:srgbClr val="112D4E"/>
                </a:solidFill>
                <a:latin typeface="Barlow Bold"/>
                <a:ea typeface="Barlow Bold"/>
                <a:cs typeface="Barlow Bold"/>
                <a:sym typeface="Barlow Bold"/>
              </a:rPr>
              <a:t>Practical Tips - </a:t>
            </a:r>
          </a:p>
          <a:p>
            <a:pPr marL="0" lvl="0" indent="0" algn="l">
              <a:lnSpc>
                <a:spcPts val="9179"/>
              </a:lnSpc>
            </a:pPr>
            <a:r>
              <a:rPr lang="en-US" sz="8499" b="1">
                <a:solidFill>
                  <a:srgbClr val="112D4E"/>
                </a:solidFill>
                <a:latin typeface="Barlow Bold"/>
                <a:ea typeface="Barlow Bold"/>
                <a:cs typeface="Barlow Bold"/>
                <a:sym typeface="Barlow Bold"/>
              </a:rPr>
              <a:t>Who Would Be A Good Advisor?</a:t>
            </a:r>
          </a:p>
        </p:txBody>
      </p:sp>
      <p:sp>
        <p:nvSpPr>
          <p:cNvPr id="3" name="Freeform 3"/>
          <p:cNvSpPr/>
          <p:nvPr/>
        </p:nvSpPr>
        <p:spPr>
          <a:xfrm flipH="1">
            <a:off x="12873728" y="2872624"/>
            <a:ext cx="13246520" cy="7798888"/>
          </a:xfrm>
          <a:custGeom>
            <a:avLst/>
            <a:gdLst/>
            <a:ahLst/>
            <a:cxnLst/>
            <a:rect l="l" t="t" r="r" b="b"/>
            <a:pathLst>
              <a:path w="13246520" h="7798888">
                <a:moveTo>
                  <a:pt x="13246520" y="0"/>
                </a:moveTo>
                <a:lnTo>
                  <a:pt x="0" y="0"/>
                </a:lnTo>
                <a:lnTo>
                  <a:pt x="0" y="7798888"/>
                </a:lnTo>
                <a:lnTo>
                  <a:pt x="13246520" y="7798888"/>
                </a:lnTo>
                <a:lnTo>
                  <a:pt x="13246520" y="0"/>
                </a:lnTo>
                <a:close/>
              </a:path>
            </a:pathLst>
          </a:custGeom>
          <a:blipFill>
            <a:blip r:embed="rId2"/>
            <a:stretch>
              <a:fillRect/>
            </a:stretch>
          </a:blipFill>
        </p:spPr>
        <p:txBody>
          <a:bodyPr/>
          <a:lstStyle/>
          <a:p>
            <a:endParaRPr lang="en-US"/>
          </a:p>
        </p:txBody>
      </p:sp>
      <p:grpSp>
        <p:nvGrpSpPr>
          <p:cNvPr id="4" name="Group 4"/>
          <p:cNvGrpSpPr/>
          <p:nvPr/>
        </p:nvGrpSpPr>
        <p:grpSpPr>
          <a:xfrm rot="5400000">
            <a:off x="14837091" y="6371309"/>
            <a:ext cx="3715747" cy="4323778"/>
            <a:chOff x="0" y="0"/>
            <a:chExt cx="698500" cy="812800"/>
          </a:xfrm>
        </p:grpSpPr>
        <p:sp>
          <p:nvSpPr>
            <p:cNvPr id="5" name="Freeform 5"/>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7" name="TextBox 7"/>
          <p:cNvSpPr txBox="1"/>
          <p:nvPr/>
        </p:nvSpPr>
        <p:spPr>
          <a:xfrm>
            <a:off x="1211261" y="4062499"/>
            <a:ext cx="14701583" cy="4736084"/>
          </a:xfrm>
          <a:prstGeom prst="rect">
            <a:avLst/>
          </a:prstGeom>
        </p:spPr>
        <p:txBody>
          <a:bodyPr lIns="0" tIns="0" rIns="0" bIns="0" rtlCol="0" anchor="t">
            <a:spAutoFit/>
          </a:bodyPr>
          <a:lstStyle/>
          <a:p>
            <a:pPr marL="734059" lvl="1" indent="-367030" algn="l">
              <a:lnSpc>
                <a:spcPts val="5337"/>
              </a:lnSpc>
              <a:buFont typeface="Arial"/>
              <a:buChar char="•"/>
            </a:pPr>
            <a:r>
              <a:rPr lang="en-US" sz="3399" dirty="0">
                <a:solidFill>
                  <a:srgbClr val="00205B"/>
                </a:solidFill>
                <a:latin typeface="Poppins"/>
                <a:ea typeface="Poppins"/>
                <a:cs typeface="Poppins"/>
                <a:sym typeface="Poppins"/>
              </a:rPr>
              <a:t>Can be anyone willing to be an Advisor</a:t>
            </a:r>
          </a:p>
          <a:p>
            <a:pPr marL="734059" lvl="1" indent="-367030" algn="l">
              <a:lnSpc>
                <a:spcPts val="5337"/>
              </a:lnSpc>
              <a:buFont typeface="Arial"/>
              <a:buChar char="•"/>
            </a:pPr>
            <a:r>
              <a:rPr lang="en-US" sz="3399" dirty="0">
                <a:solidFill>
                  <a:srgbClr val="00205B"/>
                </a:solidFill>
                <a:latin typeface="Poppins"/>
                <a:ea typeface="Poppins"/>
                <a:cs typeface="Poppins"/>
                <a:sym typeface="Poppins"/>
              </a:rPr>
              <a:t>Ask them why willing?</a:t>
            </a:r>
          </a:p>
          <a:p>
            <a:pPr marL="734059" lvl="1" indent="-367030" algn="l">
              <a:lnSpc>
                <a:spcPts val="5337"/>
              </a:lnSpc>
              <a:buFont typeface="Arial"/>
              <a:buChar char="•"/>
            </a:pPr>
            <a:r>
              <a:rPr lang="en-US" sz="3399" dirty="0">
                <a:solidFill>
                  <a:srgbClr val="00205B"/>
                </a:solidFill>
                <a:latin typeface="Poppins"/>
                <a:ea typeface="Poppins"/>
                <a:cs typeface="Poppins"/>
                <a:sym typeface="Poppins"/>
              </a:rPr>
              <a:t>Understands not an “advocate”; simply an Advisor</a:t>
            </a:r>
          </a:p>
          <a:p>
            <a:pPr marL="734059" lvl="1" indent="-367030" algn="l">
              <a:lnSpc>
                <a:spcPts val="5337"/>
              </a:lnSpc>
              <a:buFont typeface="Arial"/>
              <a:buChar char="•"/>
            </a:pPr>
            <a:r>
              <a:rPr lang="en-US" sz="3399" dirty="0">
                <a:solidFill>
                  <a:srgbClr val="00205B"/>
                </a:solidFill>
                <a:latin typeface="Poppins"/>
                <a:ea typeface="Poppins"/>
                <a:cs typeface="Poppins"/>
                <a:sym typeface="Poppins"/>
              </a:rPr>
              <a:t>Ability to work with Complainant and Respondent to help them understand the process</a:t>
            </a:r>
          </a:p>
          <a:p>
            <a:pPr marL="734059" lvl="1" indent="-367030" algn="l">
              <a:lnSpc>
                <a:spcPts val="5337"/>
              </a:lnSpc>
              <a:buFont typeface="Arial"/>
              <a:buChar char="•"/>
            </a:pPr>
            <a:r>
              <a:rPr lang="en-US" sz="3399" dirty="0">
                <a:solidFill>
                  <a:srgbClr val="00205B"/>
                </a:solidFill>
                <a:latin typeface="Poppins"/>
                <a:ea typeface="Poppins"/>
                <a:cs typeface="Poppins"/>
                <a:sym typeface="Poppins"/>
              </a:rPr>
              <a:t>Conflict of interest or bias not relevant factor </a:t>
            </a:r>
          </a:p>
          <a:p>
            <a:pPr algn="l">
              <a:lnSpc>
                <a:spcPts val="5337"/>
              </a:lnSpc>
            </a:pPr>
            <a:endParaRPr lang="en-US" sz="3399" dirty="0">
              <a:solidFill>
                <a:srgbClr val="00205B"/>
              </a:solidFill>
              <a:latin typeface="Poppins"/>
              <a:ea typeface="Poppins"/>
              <a:cs typeface="Poppins"/>
              <a:sym typeface="Poppi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1211261" y="1114425"/>
            <a:ext cx="11028267" cy="1205865"/>
          </a:xfrm>
          <a:prstGeom prst="rect">
            <a:avLst/>
          </a:prstGeom>
        </p:spPr>
        <p:txBody>
          <a:bodyPr lIns="0" tIns="0" rIns="0" bIns="0" rtlCol="0" anchor="t">
            <a:spAutoFit/>
          </a:bodyPr>
          <a:lstStyle/>
          <a:p>
            <a:pPr marL="0" lvl="0" indent="0" algn="l">
              <a:lnSpc>
                <a:spcPts val="9179"/>
              </a:lnSpc>
            </a:pPr>
            <a:r>
              <a:rPr lang="en-US" sz="8499" b="1">
                <a:solidFill>
                  <a:srgbClr val="112D4E"/>
                </a:solidFill>
                <a:latin typeface="Barlow Bold"/>
                <a:ea typeface="Barlow Bold"/>
                <a:cs typeface="Barlow Bold"/>
                <a:sym typeface="Barlow Bold"/>
              </a:rPr>
              <a:t>Restrictions?</a:t>
            </a:r>
          </a:p>
        </p:txBody>
      </p:sp>
      <p:sp>
        <p:nvSpPr>
          <p:cNvPr id="3" name="Freeform 3"/>
          <p:cNvSpPr/>
          <p:nvPr/>
        </p:nvSpPr>
        <p:spPr>
          <a:xfrm flipH="1">
            <a:off x="13357444" y="2872624"/>
            <a:ext cx="13246520" cy="7798888"/>
          </a:xfrm>
          <a:custGeom>
            <a:avLst/>
            <a:gdLst/>
            <a:ahLst/>
            <a:cxnLst/>
            <a:rect l="l" t="t" r="r" b="b"/>
            <a:pathLst>
              <a:path w="13246520" h="7798888">
                <a:moveTo>
                  <a:pt x="13246520" y="0"/>
                </a:moveTo>
                <a:lnTo>
                  <a:pt x="0" y="0"/>
                </a:lnTo>
                <a:lnTo>
                  <a:pt x="0" y="7798888"/>
                </a:lnTo>
                <a:lnTo>
                  <a:pt x="13246520" y="7798888"/>
                </a:lnTo>
                <a:lnTo>
                  <a:pt x="13246520" y="0"/>
                </a:lnTo>
                <a:close/>
              </a:path>
            </a:pathLst>
          </a:custGeom>
          <a:blipFill>
            <a:blip r:embed="rId2"/>
            <a:stretch>
              <a:fillRect/>
            </a:stretch>
          </a:blipFill>
        </p:spPr>
        <p:txBody>
          <a:bodyPr/>
          <a:lstStyle/>
          <a:p>
            <a:endParaRPr lang="en-US"/>
          </a:p>
        </p:txBody>
      </p:sp>
      <p:grpSp>
        <p:nvGrpSpPr>
          <p:cNvPr id="4" name="Group 4"/>
          <p:cNvGrpSpPr/>
          <p:nvPr/>
        </p:nvGrpSpPr>
        <p:grpSpPr>
          <a:xfrm rot="5400000">
            <a:off x="15320807" y="6371309"/>
            <a:ext cx="3715747" cy="4323778"/>
            <a:chOff x="0" y="0"/>
            <a:chExt cx="698500" cy="812800"/>
          </a:xfrm>
        </p:grpSpPr>
        <p:sp>
          <p:nvSpPr>
            <p:cNvPr id="5" name="Freeform 5"/>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7" name="TextBox 7"/>
          <p:cNvSpPr txBox="1"/>
          <p:nvPr/>
        </p:nvSpPr>
        <p:spPr>
          <a:xfrm>
            <a:off x="1211261" y="2767849"/>
            <a:ext cx="16048039" cy="781939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“The recipient may not limit the choice or presence of advisor for either the complainant or respondent in any meeting or grievance proceeding.” </a:t>
            </a:r>
          </a:p>
          <a:p>
            <a:pPr algn="l">
              <a:lnSpc>
                <a:spcPts val="4759"/>
              </a:lnSpc>
            </a:pPr>
            <a:r>
              <a:rPr lang="en-US" sz="3399">
                <a:solidFill>
                  <a:srgbClr val="00205B"/>
                </a:solidFill>
                <a:latin typeface="Poppins"/>
                <a:ea typeface="Poppins"/>
                <a:cs typeface="Poppins"/>
                <a:sym typeface="Poppins"/>
              </a:rPr>
              <a:t> Sec. 106.45 (b)(3) (iv) </a:t>
            </a:r>
          </a:p>
          <a:p>
            <a:pPr algn="l">
              <a:lnSpc>
                <a:spcPts val="4759"/>
              </a:lnSpc>
            </a:pPr>
            <a:endParaRPr lang="en-US" sz="3399">
              <a:solidFill>
                <a:srgbClr val="00205B"/>
              </a:solidFill>
              <a:latin typeface="Poppins"/>
              <a:ea typeface="Poppins"/>
              <a:cs typeface="Poppins"/>
              <a:sym typeface="Poppins"/>
            </a:endParaRPr>
          </a:p>
          <a:p>
            <a:pPr algn="l">
              <a:lnSpc>
                <a:spcPts val="4759"/>
              </a:lnSpc>
            </a:pPr>
            <a:r>
              <a:rPr lang="en-US" sz="3399">
                <a:solidFill>
                  <a:srgbClr val="00205B"/>
                </a:solidFill>
                <a:latin typeface="Poppins"/>
                <a:ea typeface="Poppins"/>
                <a:cs typeface="Poppins"/>
                <a:sym typeface="Poppins"/>
              </a:rPr>
              <a:t>“Advisor is not prohibited from having a conflict of interest or bias in favor of or against complainants or respondents generally, or in favor or against the parties to the particular case.”</a:t>
            </a:r>
          </a:p>
          <a:p>
            <a:pPr algn="l">
              <a:lnSpc>
                <a:spcPts val="4759"/>
              </a:lnSpc>
            </a:pPr>
            <a:r>
              <a:rPr lang="en-US" sz="3399">
                <a:solidFill>
                  <a:srgbClr val="00205B"/>
                </a:solidFill>
                <a:latin typeface="Poppins"/>
                <a:ea typeface="Poppins"/>
                <a:cs typeface="Poppins"/>
                <a:sym typeface="Poppins"/>
              </a:rPr>
              <a:t>85 Fed. Reg. 30273 (May 19, 2020)</a:t>
            </a:r>
          </a:p>
          <a:p>
            <a:pPr algn="l">
              <a:lnSpc>
                <a:spcPts val="4759"/>
              </a:lnSpc>
            </a:pP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“Advisor is not prohibited from being a witness in the matter.”</a:t>
            </a:r>
          </a:p>
          <a:p>
            <a:pPr algn="l">
              <a:lnSpc>
                <a:spcPts val="4759"/>
              </a:lnSpc>
            </a:pPr>
            <a:r>
              <a:rPr lang="en-US" sz="3399">
                <a:solidFill>
                  <a:srgbClr val="00205B"/>
                </a:solidFill>
                <a:latin typeface="Poppins"/>
                <a:ea typeface="Poppins"/>
                <a:cs typeface="Poppins"/>
                <a:sym typeface="Poppins"/>
              </a:rPr>
              <a:t>85 Fed. Reg. 30273 (May 19, 2020)</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1211261" y="1114425"/>
            <a:ext cx="11028267" cy="1205865"/>
          </a:xfrm>
          <a:prstGeom prst="rect">
            <a:avLst/>
          </a:prstGeom>
        </p:spPr>
        <p:txBody>
          <a:bodyPr lIns="0" tIns="0" rIns="0" bIns="0" rtlCol="0" anchor="t">
            <a:spAutoFit/>
          </a:bodyPr>
          <a:lstStyle/>
          <a:p>
            <a:pPr marL="0" lvl="0" indent="0" algn="l">
              <a:lnSpc>
                <a:spcPts val="9179"/>
              </a:lnSpc>
            </a:pPr>
            <a:r>
              <a:rPr lang="en-US" sz="8499" b="1">
                <a:solidFill>
                  <a:srgbClr val="112D4E"/>
                </a:solidFill>
                <a:latin typeface="Barlow Bold"/>
                <a:ea typeface="Barlow Bold"/>
                <a:cs typeface="Barlow Bold"/>
                <a:sym typeface="Barlow Bold"/>
              </a:rPr>
              <a:t>No Gag Order</a:t>
            </a:r>
          </a:p>
        </p:txBody>
      </p:sp>
      <p:sp>
        <p:nvSpPr>
          <p:cNvPr id="3" name="Freeform 3"/>
          <p:cNvSpPr/>
          <p:nvPr/>
        </p:nvSpPr>
        <p:spPr>
          <a:xfrm flipH="1">
            <a:off x="12873728" y="2872624"/>
            <a:ext cx="13246520" cy="7798888"/>
          </a:xfrm>
          <a:custGeom>
            <a:avLst/>
            <a:gdLst/>
            <a:ahLst/>
            <a:cxnLst/>
            <a:rect l="l" t="t" r="r" b="b"/>
            <a:pathLst>
              <a:path w="13246520" h="7798888">
                <a:moveTo>
                  <a:pt x="13246520" y="0"/>
                </a:moveTo>
                <a:lnTo>
                  <a:pt x="0" y="0"/>
                </a:lnTo>
                <a:lnTo>
                  <a:pt x="0" y="7798888"/>
                </a:lnTo>
                <a:lnTo>
                  <a:pt x="13246520" y="7798888"/>
                </a:lnTo>
                <a:lnTo>
                  <a:pt x="13246520" y="0"/>
                </a:lnTo>
                <a:close/>
              </a:path>
            </a:pathLst>
          </a:custGeom>
          <a:blipFill>
            <a:blip r:embed="rId2"/>
            <a:stretch>
              <a:fillRect/>
            </a:stretch>
          </a:blipFill>
        </p:spPr>
        <p:txBody>
          <a:bodyPr/>
          <a:lstStyle/>
          <a:p>
            <a:endParaRPr lang="en-US"/>
          </a:p>
        </p:txBody>
      </p:sp>
      <p:grpSp>
        <p:nvGrpSpPr>
          <p:cNvPr id="4" name="Group 4"/>
          <p:cNvGrpSpPr/>
          <p:nvPr/>
        </p:nvGrpSpPr>
        <p:grpSpPr>
          <a:xfrm rot="5400000">
            <a:off x="14837091" y="6371309"/>
            <a:ext cx="3715747" cy="4323778"/>
            <a:chOff x="0" y="0"/>
            <a:chExt cx="698500" cy="812800"/>
          </a:xfrm>
        </p:grpSpPr>
        <p:sp>
          <p:nvSpPr>
            <p:cNvPr id="5" name="Freeform 5"/>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7" name="TextBox 7"/>
          <p:cNvSpPr txBox="1"/>
          <p:nvPr/>
        </p:nvSpPr>
        <p:spPr>
          <a:xfrm>
            <a:off x="1211261" y="3055473"/>
            <a:ext cx="14701583" cy="4277005"/>
          </a:xfrm>
          <a:prstGeom prst="rect">
            <a:avLst/>
          </a:prstGeom>
        </p:spPr>
        <p:txBody>
          <a:bodyPr lIns="0" tIns="0" rIns="0" bIns="0" rtlCol="0" anchor="t">
            <a:spAutoFit/>
          </a:bodyPr>
          <a:lstStyle/>
          <a:p>
            <a:pPr algn="l">
              <a:lnSpc>
                <a:spcPts val="4759"/>
              </a:lnSpc>
            </a:pPr>
            <a:r>
              <a:rPr lang="en-US" sz="3399" dirty="0">
                <a:solidFill>
                  <a:srgbClr val="00205B"/>
                </a:solidFill>
                <a:latin typeface="Poppins"/>
                <a:ea typeface="Poppins"/>
                <a:cs typeface="Poppins"/>
                <a:sym typeface="Poppins"/>
              </a:rPr>
              <a:t>“Recipient must [n]Not restrict the ability of either party to discuss the allegation under investigation or to gather and present relevant evidence.”</a:t>
            </a:r>
          </a:p>
          <a:p>
            <a:pPr algn="l">
              <a:lnSpc>
                <a:spcPts val="4759"/>
              </a:lnSpc>
            </a:pPr>
            <a:r>
              <a:rPr lang="en-US" sz="3399" dirty="0">
                <a:solidFill>
                  <a:srgbClr val="00205B"/>
                </a:solidFill>
                <a:latin typeface="Poppins"/>
                <a:ea typeface="Poppins"/>
                <a:cs typeface="Poppins"/>
                <a:sym typeface="Poppins"/>
              </a:rPr>
              <a:t>Sec. 106.45(b)(5)(iii) </a:t>
            </a:r>
          </a:p>
          <a:p>
            <a:pPr algn="l">
              <a:lnSpc>
                <a:spcPts val="4759"/>
              </a:lnSpc>
            </a:pPr>
            <a:endParaRPr lang="en-US" sz="3399" dirty="0">
              <a:solidFill>
                <a:srgbClr val="00205B"/>
              </a:solidFill>
              <a:latin typeface="Poppins"/>
              <a:ea typeface="Poppins"/>
              <a:cs typeface="Poppins"/>
              <a:sym typeface="Poppins"/>
            </a:endParaRPr>
          </a:p>
          <a:p>
            <a:pPr algn="l">
              <a:lnSpc>
                <a:spcPts val="4759"/>
              </a:lnSpc>
            </a:pPr>
            <a:r>
              <a:rPr lang="en-US" sz="3399" dirty="0">
                <a:solidFill>
                  <a:srgbClr val="00205B"/>
                </a:solidFill>
                <a:latin typeface="Poppins"/>
                <a:ea typeface="Poppins"/>
                <a:cs typeface="Poppins"/>
                <a:sym typeface="Poppins"/>
              </a:rPr>
              <a:t>Does not apply to Advisors</a:t>
            </a:r>
          </a:p>
          <a:p>
            <a:pPr algn="l">
              <a:lnSpc>
                <a:spcPts val="4759"/>
              </a:lnSpc>
              <a:spcBef>
                <a:spcPct val="0"/>
              </a:spcBef>
            </a:pPr>
            <a:endParaRPr lang="en-US" sz="3399" dirty="0">
              <a:solidFill>
                <a:srgbClr val="00205B"/>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4316964" y="4299589"/>
            <a:ext cx="3715747" cy="4323778"/>
            <a:chOff x="0" y="0"/>
            <a:chExt cx="698500" cy="812800"/>
          </a:xfrm>
        </p:grpSpPr>
        <p:sp>
          <p:nvSpPr>
            <p:cNvPr id="3" name="Freeform 3"/>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4" name="TextBox 4"/>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5" name="Freeform 5"/>
          <p:cNvSpPr/>
          <p:nvPr/>
        </p:nvSpPr>
        <p:spPr>
          <a:xfrm>
            <a:off x="-635928" y="6791613"/>
            <a:ext cx="5867714" cy="3650207"/>
          </a:xfrm>
          <a:custGeom>
            <a:avLst/>
            <a:gdLst/>
            <a:ahLst/>
            <a:cxnLst/>
            <a:rect l="l" t="t" r="r" b="b"/>
            <a:pathLst>
              <a:path w="5867714" h="3650207">
                <a:moveTo>
                  <a:pt x="0" y="0"/>
                </a:moveTo>
                <a:lnTo>
                  <a:pt x="5867714" y="0"/>
                </a:lnTo>
                <a:lnTo>
                  <a:pt x="5867714" y="3650208"/>
                </a:lnTo>
                <a:lnTo>
                  <a:pt x="0" y="365020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144000" y="1832603"/>
            <a:ext cx="8125510" cy="1408983"/>
          </a:xfrm>
          <a:prstGeom prst="rect">
            <a:avLst/>
          </a:prstGeom>
        </p:spPr>
        <p:txBody>
          <a:bodyPr lIns="0" tIns="0" rIns="0" bIns="0" rtlCol="0" anchor="t">
            <a:spAutoFit/>
          </a:bodyPr>
          <a:lstStyle/>
          <a:p>
            <a:pPr marL="0" lvl="0" indent="0" algn="l">
              <a:lnSpc>
                <a:spcPts val="10753"/>
              </a:lnSpc>
            </a:pPr>
            <a:r>
              <a:rPr lang="en-US" sz="9956" b="1" spc="-248" dirty="0">
                <a:solidFill>
                  <a:srgbClr val="112D4E"/>
                </a:solidFill>
                <a:latin typeface="Barlow Bold"/>
                <a:ea typeface="Barlow Bold"/>
                <a:cs typeface="Barlow Bold"/>
                <a:sym typeface="Barlow Bold"/>
              </a:rPr>
              <a:t>Definitions</a:t>
            </a:r>
          </a:p>
        </p:txBody>
      </p:sp>
      <p:sp>
        <p:nvSpPr>
          <p:cNvPr id="7" name="Freeform 7"/>
          <p:cNvSpPr/>
          <p:nvPr/>
        </p:nvSpPr>
        <p:spPr>
          <a:xfrm>
            <a:off x="1009650" y="3310779"/>
            <a:ext cx="6971016" cy="6334911"/>
          </a:xfrm>
          <a:custGeom>
            <a:avLst/>
            <a:gdLst/>
            <a:ahLst/>
            <a:cxnLst/>
            <a:rect l="l" t="t" r="r" b="b"/>
            <a:pathLst>
              <a:path w="6971016" h="6334911">
                <a:moveTo>
                  <a:pt x="0" y="0"/>
                </a:moveTo>
                <a:lnTo>
                  <a:pt x="6971016" y="0"/>
                </a:lnTo>
                <a:lnTo>
                  <a:pt x="6971016" y="6334911"/>
                </a:lnTo>
                <a:lnTo>
                  <a:pt x="0" y="633491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254267" y="3667934"/>
            <a:ext cx="6251770" cy="5372615"/>
            <a:chOff x="0" y="0"/>
            <a:chExt cx="812800" cy="698500"/>
          </a:xfrm>
        </p:grpSpPr>
        <p:sp>
          <p:nvSpPr>
            <p:cNvPr id="9" name="Freeform 9"/>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755223" y="4045941"/>
            <a:ext cx="5227625" cy="4638833"/>
            <a:chOff x="0" y="0"/>
            <a:chExt cx="4346359" cy="3856825"/>
          </a:xfrm>
        </p:grpSpPr>
        <p:sp>
          <p:nvSpPr>
            <p:cNvPr id="12" name="Freeform 1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txBody>
            <a:bodyPr/>
            <a:lstStyle/>
            <a:p>
              <a:endParaRPr 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1211261" y="1114425"/>
            <a:ext cx="11028267" cy="2367915"/>
          </a:xfrm>
          <a:prstGeom prst="rect">
            <a:avLst/>
          </a:prstGeom>
        </p:spPr>
        <p:txBody>
          <a:bodyPr lIns="0" tIns="0" rIns="0" bIns="0" rtlCol="0" anchor="t">
            <a:spAutoFit/>
          </a:bodyPr>
          <a:lstStyle/>
          <a:p>
            <a:pPr marL="0" lvl="0" indent="0" algn="l">
              <a:lnSpc>
                <a:spcPts val="9179"/>
              </a:lnSpc>
            </a:pPr>
            <a:r>
              <a:rPr lang="en-US" sz="8499" b="1">
                <a:solidFill>
                  <a:srgbClr val="112D4E"/>
                </a:solidFill>
                <a:latin typeface="Barlow Bold"/>
                <a:ea typeface="Barlow Bold"/>
                <a:cs typeface="Barlow Bold"/>
                <a:sym typeface="Barlow Bold"/>
              </a:rPr>
              <a:t>Practical Tips - Communication</a:t>
            </a:r>
          </a:p>
        </p:txBody>
      </p:sp>
      <p:sp>
        <p:nvSpPr>
          <p:cNvPr id="3" name="Freeform 3"/>
          <p:cNvSpPr/>
          <p:nvPr/>
        </p:nvSpPr>
        <p:spPr>
          <a:xfrm flipH="1">
            <a:off x="12873728" y="2872624"/>
            <a:ext cx="13246520" cy="7798888"/>
          </a:xfrm>
          <a:custGeom>
            <a:avLst/>
            <a:gdLst/>
            <a:ahLst/>
            <a:cxnLst/>
            <a:rect l="l" t="t" r="r" b="b"/>
            <a:pathLst>
              <a:path w="13246520" h="7798888">
                <a:moveTo>
                  <a:pt x="13246520" y="0"/>
                </a:moveTo>
                <a:lnTo>
                  <a:pt x="0" y="0"/>
                </a:lnTo>
                <a:lnTo>
                  <a:pt x="0" y="7798888"/>
                </a:lnTo>
                <a:lnTo>
                  <a:pt x="13246520" y="7798888"/>
                </a:lnTo>
                <a:lnTo>
                  <a:pt x="13246520" y="0"/>
                </a:lnTo>
                <a:close/>
              </a:path>
            </a:pathLst>
          </a:custGeom>
          <a:blipFill>
            <a:blip r:embed="rId2"/>
            <a:stretch>
              <a:fillRect/>
            </a:stretch>
          </a:blipFill>
        </p:spPr>
        <p:txBody>
          <a:bodyPr/>
          <a:lstStyle/>
          <a:p>
            <a:endParaRPr lang="en-US"/>
          </a:p>
        </p:txBody>
      </p:sp>
      <p:grpSp>
        <p:nvGrpSpPr>
          <p:cNvPr id="4" name="Group 4"/>
          <p:cNvGrpSpPr/>
          <p:nvPr/>
        </p:nvGrpSpPr>
        <p:grpSpPr>
          <a:xfrm rot="5400000">
            <a:off x="14837091" y="6371309"/>
            <a:ext cx="3715747" cy="4323778"/>
            <a:chOff x="0" y="0"/>
            <a:chExt cx="698500" cy="812800"/>
          </a:xfrm>
        </p:grpSpPr>
        <p:sp>
          <p:nvSpPr>
            <p:cNvPr id="5" name="Freeform 5"/>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7" name="TextBox 7"/>
          <p:cNvSpPr txBox="1"/>
          <p:nvPr/>
        </p:nvSpPr>
        <p:spPr>
          <a:xfrm>
            <a:off x="1211261" y="4119649"/>
            <a:ext cx="14701583" cy="3618865"/>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•Communicate ONLY with Complainant and Respondent</a:t>
            </a:r>
          </a:p>
          <a:p>
            <a:pPr algn="l">
              <a:lnSpc>
                <a:spcPts val="4759"/>
              </a:lnSpc>
            </a:pPr>
            <a:r>
              <a:rPr lang="en-US" sz="3399">
                <a:solidFill>
                  <a:srgbClr val="00205B"/>
                </a:solidFill>
                <a:latin typeface="Poppins"/>
                <a:ea typeface="Poppins"/>
                <a:cs typeface="Poppins"/>
                <a:sym typeface="Poppins"/>
              </a:rPr>
              <a:t>•Schedule meetings/interviews ONLY with Complainant and Respondent </a:t>
            </a:r>
          </a:p>
          <a:p>
            <a:pPr algn="l">
              <a:lnSpc>
                <a:spcPts val="4759"/>
              </a:lnSpc>
            </a:pPr>
            <a:r>
              <a:rPr lang="en-US" sz="3399">
                <a:solidFill>
                  <a:srgbClr val="00205B"/>
                </a:solidFill>
                <a:latin typeface="Poppins"/>
                <a:ea typeface="Poppins"/>
                <a:cs typeface="Poppins"/>
                <a:sym typeface="Poppins"/>
              </a:rPr>
              <a:t>•Title IX Coordinator should shield Title IX Investigators from interaction with Advisors</a:t>
            </a: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4316964" y="4299589"/>
            <a:ext cx="3715747" cy="4323778"/>
            <a:chOff x="0" y="0"/>
            <a:chExt cx="698500" cy="812800"/>
          </a:xfrm>
        </p:grpSpPr>
        <p:sp>
          <p:nvSpPr>
            <p:cNvPr id="3" name="Freeform 3"/>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4" name="TextBox 4"/>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5" name="Freeform 5"/>
          <p:cNvSpPr/>
          <p:nvPr/>
        </p:nvSpPr>
        <p:spPr>
          <a:xfrm>
            <a:off x="-635928" y="6791613"/>
            <a:ext cx="5867714" cy="3650207"/>
          </a:xfrm>
          <a:custGeom>
            <a:avLst/>
            <a:gdLst/>
            <a:ahLst/>
            <a:cxnLst/>
            <a:rect l="l" t="t" r="r" b="b"/>
            <a:pathLst>
              <a:path w="5867714" h="3650207">
                <a:moveTo>
                  <a:pt x="0" y="0"/>
                </a:moveTo>
                <a:lnTo>
                  <a:pt x="5867714" y="0"/>
                </a:lnTo>
                <a:lnTo>
                  <a:pt x="5867714" y="3650208"/>
                </a:lnTo>
                <a:lnTo>
                  <a:pt x="0" y="365020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144000" y="1832603"/>
            <a:ext cx="8125510" cy="5495039"/>
          </a:xfrm>
          <a:prstGeom prst="rect">
            <a:avLst/>
          </a:prstGeom>
        </p:spPr>
        <p:txBody>
          <a:bodyPr lIns="0" tIns="0" rIns="0" bIns="0" rtlCol="0" anchor="t">
            <a:spAutoFit/>
          </a:bodyPr>
          <a:lstStyle/>
          <a:p>
            <a:pPr algn="l">
              <a:lnSpc>
                <a:spcPts val="10753"/>
              </a:lnSpc>
            </a:pPr>
            <a:r>
              <a:rPr lang="en-US" sz="9956" b="1" spc="-248">
                <a:solidFill>
                  <a:srgbClr val="112D4E"/>
                </a:solidFill>
                <a:latin typeface="Barlow Bold"/>
                <a:ea typeface="Barlow Bold"/>
                <a:cs typeface="Barlow Bold"/>
                <a:sym typeface="Barlow Bold"/>
              </a:rPr>
              <a:t>Emergency Removal &amp; Administrative</a:t>
            </a:r>
          </a:p>
          <a:p>
            <a:pPr marL="0" lvl="0" indent="0" algn="l">
              <a:lnSpc>
                <a:spcPts val="10753"/>
              </a:lnSpc>
            </a:pPr>
            <a:r>
              <a:rPr lang="en-US" sz="9956" b="1" spc="-248">
                <a:solidFill>
                  <a:srgbClr val="112D4E"/>
                </a:solidFill>
                <a:latin typeface="Barlow Bold"/>
                <a:ea typeface="Barlow Bold"/>
                <a:cs typeface="Barlow Bold"/>
                <a:sym typeface="Barlow Bold"/>
              </a:rPr>
              <a:t>Leave</a:t>
            </a:r>
          </a:p>
        </p:txBody>
      </p:sp>
      <p:sp>
        <p:nvSpPr>
          <p:cNvPr id="7" name="Freeform 7"/>
          <p:cNvSpPr/>
          <p:nvPr/>
        </p:nvSpPr>
        <p:spPr>
          <a:xfrm>
            <a:off x="1009650" y="3310779"/>
            <a:ext cx="6971016" cy="6334911"/>
          </a:xfrm>
          <a:custGeom>
            <a:avLst/>
            <a:gdLst/>
            <a:ahLst/>
            <a:cxnLst/>
            <a:rect l="l" t="t" r="r" b="b"/>
            <a:pathLst>
              <a:path w="6971016" h="6334911">
                <a:moveTo>
                  <a:pt x="0" y="0"/>
                </a:moveTo>
                <a:lnTo>
                  <a:pt x="6971016" y="0"/>
                </a:lnTo>
                <a:lnTo>
                  <a:pt x="6971016" y="6334911"/>
                </a:lnTo>
                <a:lnTo>
                  <a:pt x="0" y="633491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254267" y="3667934"/>
            <a:ext cx="6251770" cy="5372615"/>
            <a:chOff x="0" y="0"/>
            <a:chExt cx="812800" cy="698500"/>
          </a:xfrm>
        </p:grpSpPr>
        <p:sp>
          <p:nvSpPr>
            <p:cNvPr id="9" name="Freeform 9"/>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755223" y="4045941"/>
            <a:ext cx="5227625" cy="4638833"/>
            <a:chOff x="0" y="0"/>
            <a:chExt cx="4346359" cy="3856825"/>
          </a:xfrm>
        </p:grpSpPr>
        <p:sp>
          <p:nvSpPr>
            <p:cNvPr id="12" name="Freeform 1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txBody>
            <a:bodyPr/>
            <a:lstStyle/>
            <a:p>
              <a:endParaRPr lang="en-U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15737198" y="-504505"/>
            <a:ext cx="7573225" cy="6508240"/>
            <a:chOff x="0" y="0"/>
            <a:chExt cx="10097633" cy="8677653"/>
          </a:xfrm>
        </p:grpSpPr>
        <p:grpSp>
          <p:nvGrpSpPr>
            <p:cNvPr id="3" name="Group 3"/>
            <p:cNvGrpSpPr/>
            <p:nvPr/>
          </p:nvGrpSpPr>
          <p:grpSpPr>
            <a:xfrm>
              <a:off x="0" y="0"/>
              <a:ext cx="10097633" cy="8677653"/>
              <a:chOff x="0" y="0"/>
              <a:chExt cx="812800" cy="698500"/>
            </a:xfrm>
          </p:grpSpPr>
          <p:sp>
            <p:nvSpPr>
              <p:cNvPr id="4" name="Freeform 4"/>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solidFill>
                <a:srgbClr val="112D4E"/>
              </a:solidFill>
            </p:spPr>
            <p:txBody>
              <a:bodyPr/>
              <a:lstStyle/>
              <a:p>
                <a:endParaRPr lang="en-US"/>
              </a:p>
            </p:txBody>
          </p:sp>
          <p:sp>
            <p:nvSpPr>
              <p:cNvPr id="5" name="TextBox 5"/>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46272" y="878488"/>
              <a:ext cx="8230489" cy="7073077"/>
              <a:chOff x="0" y="0"/>
              <a:chExt cx="812800" cy="698500"/>
            </a:xfrm>
          </p:grpSpPr>
          <p:sp>
            <p:nvSpPr>
              <p:cNvPr id="7" name="Freeform 7"/>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8" name="TextBox 8"/>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5400000">
              <a:off x="418593" y="1289747"/>
              <a:ext cx="2460285" cy="2862877"/>
              <a:chOff x="0" y="0"/>
              <a:chExt cx="698500" cy="812800"/>
            </a:xfrm>
          </p:grpSpPr>
          <p:sp>
            <p:nvSpPr>
              <p:cNvPr id="10" name="Freeform 10"/>
              <p:cNvSpPr/>
              <p:nvPr/>
            </p:nvSpPr>
            <p:spPr>
              <a:xfrm>
                <a:off x="0" y="4847"/>
                <a:ext cx="698500" cy="803107"/>
              </a:xfrm>
              <a:custGeom>
                <a:avLst/>
                <a:gdLst/>
                <a:ahLst/>
                <a:cxnLst/>
                <a:rect l="l" t="t" r="r" b="b"/>
                <a:pathLst>
                  <a:path w="698500" h="803107">
                    <a:moveTo>
                      <a:pt x="371066" y="7846"/>
                    </a:moveTo>
                    <a:lnTo>
                      <a:pt x="676684" y="185660"/>
                    </a:lnTo>
                    <a:cubicBezTo>
                      <a:pt x="690191" y="193519"/>
                      <a:pt x="698500" y="207966"/>
                      <a:pt x="698500" y="223593"/>
                    </a:cubicBezTo>
                    <a:lnTo>
                      <a:pt x="698500" y="579513"/>
                    </a:lnTo>
                    <a:cubicBezTo>
                      <a:pt x="698500" y="595140"/>
                      <a:pt x="690191" y="609587"/>
                      <a:pt x="676684" y="617446"/>
                    </a:cubicBezTo>
                    <a:lnTo>
                      <a:pt x="371066" y="795260"/>
                    </a:lnTo>
                    <a:cubicBezTo>
                      <a:pt x="357580" y="803106"/>
                      <a:pt x="340920" y="803106"/>
                      <a:pt x="327434" y="795260"/>
                    </a:cubicBezTo>
                    <a:lnTo>
                      <a:pt x="21816" y="617446"/>
                    </a:lnTo>
                    <a:cubicBezTo>
                      <a:pt x="8309" y="609587"/>
                      <a:pt x="0" y="595140"/>
                      <a:pt x="0" y="579513"/>
                    </a:cubicBezTo>
                    <a:lnTo>
                      <a:pt x="0" y="223593"/>
                    </a:lnTo>
                    <a:cubicBezTo>
                      <a:pt x="0" y="207966"/>
                      <a:pt x="8309" y="193519"/>
                      <a:pt x="21816" y="185660"/>
                    </a:cubicBezTo>
                    <a:lnTo>
                      <a:pt x="327434" y="7846"/>
                    </a:lnTo>
                    <a:cubicBezTo>
                      <a:pt x="340920" y="0"/>
                      <a:pt x="357580" y="0"/>
                      <a:pt x="371066" y="784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1" name="TextBox 11"/>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grpSp>
      <p:sp>
        <p:nvSpPr>
          <p:cNvPr id="12" name="TextBox 12"/>
          <p:cNvSpPr txBox="1"/>
          <p:nvPr/>
        </p:nvSpPr>
        <p:spPr>
          <a:xfrm>
            <a:off x="835214" y="662117"/>
            <a:ext cx="9928594"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Emergency Removal</a:t>
            </a:r>
          </a:p>
        </p:txBody>
      </p:sp>
      <p:sp>
        <p:nvSpPr>
          <p:cNvPr id="13" name="TextBox 13"/>
          <p:cNvSpPr txBox="1"/>
          <p:nvPr/>
        </p:nvSpPr>
        <p:spPr>
          <a:xfrm>
            <a:off x="860277" y="2177380"/>
            <a:ext cx="16567447" cy="781939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“Nothing in this part precludes a recipient from removing a </a:t>
            </a:r>
          </a:p>
          <a:p>
            <a:pPr algn="l">
              <a:lnSpc>
                <a:spcPts val="4759"/>
              </a:lnSpc>
            </a:pPr>
            <a:r>
              <a:rPr lang="en-US" sz="3399">
                <a:solidFill>
                  <a:srgbClr val="00205B"/>
                </a:solidFill>
                <a:latin typeface="Poppins"/>
                <a:ea typeface="Poppins"/>
                <a:cs typeface="Poppins"/>
                <a:sym typeface="Poppins"/>
              </a:rPr>
              <a:t>respondent from the recipient’s education program or activity on an emergency basis, provided that the recipient undertakes an </a:t>
            </a:r>
          </a:p>
          <a:p>
            <a:pPr algn="l">
              <a:lnSpc>
                <a:spcPts val="4759"/>
              </a:lnSpc>
            </a:pPr>
            <a:r>
              <a:rPr lang="en-US" sz="3399">
                <a:solidFill>
                  <a:srgbClr val="00205B"/>
                </a:solidFill>
                <a:latin typeface="Poppins"/>
                <a:ea typeface="Poppins"/>
                <a:cs typeface="Poppins"/>
                <a:sym typeface="Poppins"/>
              </a:rPr>
              <a:t>individualized safety and risk analysis, determines that an immediate </a:t>
            </a:r>
          </a:p>
          <a:p>
            <a:pPr algn="l">
              <a:lnSpc>
                <a:spcPts val="4759"/>
              </a:lnSpc>
            </a:pPr>
            <a:r>
              <a:rPr lang="en-US" sz="3399">
                <a:solidFill>
                  <a:srgbClr val="00205B"/>
                </a:solidFill>
                <a:latin typeface="Poppins"/>
                <a:ea typeface="Poppins"/>
                <a:cs typeface="Poppins"/>
                <a:sym typeface="Poppins"/>
              </a:rPr>
              <a:t>threat to the physical health or safety of any student or other individual arising from the allegations of sexual harassment justifies removal, and provides the respondent with notice and an opportunity to challenge the decision immediately following the removal. This provision may not be construed to modify any rights under the Individuals with Disabilities Education Act, Section 504 of the Rehabilitation Act of 1973, or the Americans with Disabilities Act.”</a:t>
            </a:r>
          </a:p>
          <a:p>
            <a:pPr algn="l">
              <a:lnSpc>
                <a:spcPts val="4759"/>
              </a:lnSpc>
            </a:pPr>
            <a:r>
              <a:rPr lang="en-US" sz="3399">
                <a:solidFill>
                  <a:srgbClr val="00205B"/>
                </a:solidFill>
                <a:latin typeface="Poppins"/>
                <a:ea typeface="Poppins"/>
                <a:cs typeface="Poppins"/>
                <a:sym typeface="Poppins"/>
              </a:rPr>
              <a:t> Sec. 106.44 (c) </a:t>
            </a: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15737198" y="-504505"/>
            <a:ext cx="7573225" cy="6508240"/>
            <a:chOff x="0" y="0"/>
            <a:chExt cx="10097633" cy="8677653"/>
          </a:xfrm>
        </p:grpSpPr>
        <p:grpSp>
          <p:nvGrpSpPr>
            <p:cNvPr id="3" name="Group 3"/>
            <p:cNvGrpSpPr/>
            <p:nvPr/>
          </p:nvGrpSpPr>
          <p:grpSpPr>
            <a:xfrm>
              <a:off x="0" y="0"/>
              <a:ext cx="10097633" cy="8677653"/>
              <a:chOff x="0" y="0"/>
              <a:chExt cx="812800" cy="698500"/>
            </a:xfrm>
          </p:grpSpPr>
          <p:sp>
            <p:nvSpPr>
              <p:cNvPr id="4" name="Freeform 4"/>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solidFill>
                <a:srgbClr val="112D4E"/>
              </a:solidFill>
            </p:spPr>
            <p:txBody>
              <a:bodyPr/>
              <a:lstStyle/>
              <a:p>
                <a:endParaRPr lang="en-US"/>
              </a:p>
            </p:txBody>
          </p:sp>
          <p:sp>
            <p:nvSpPr>
              <p:cNvPr id="5" name="TextBox 5"/>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46272" y="878488"/>
              <a:ext cx="8230489" cy="7073077"/>
              <a:chOff x="0" y="0"/>
              <a:chExt cx="812800" cy="698500"/>
            </a:xfrm>
          </p:grpSpPr>
          <p:sp>
            <p:nvSpPr>
              <p:cNvPr id="7" name="Freeform 7"/>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8" name="TextBox 8"/>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5400000">
              <a:off x="418593" y="1289747"/>
              <a:ext cx="2460285" cy="2862877"/>
              <a:chOff x="0" y="0"/>
              <a:chExt cx="698500" cy="812800"/>
            </a:xfrm>
          </p:grpSpPr>
          <p:sp>
            <p:nvSpPr>
              <p:cNvPr id="10" name="Freeform 10"/>
              <p:cNvSpPr/>
              <p:nvPr/>
            </p:nvSpPr>
            <p:spPr>
              <a:xfrm>
                <a:off x="0" y="4847"/>
                <a:ext cx="698500" cy="803107"/>
              </a:xfrm>
              <a:custGeom>
                <a:avLst/>
                <a:gdLst/>
                <a:ahLst/>
                <a:cxnLst/>
                <a:rect l="l" t="t" r="r" b="b"/>
                <a:pathLst>
                  <a:path w="698500" h="803107">
                    <a:moveTo>
                      <a:pt x="371066" y="7846"/>
                    </a:moveTo>
                    <a:lnTo>
                      <a:pt x="676684" y="185660"/>
                    </a:lnTo>
                    <a:cubicBezTo>
                      <a:pt x="690191" y="193519"/>
                      <a:pt x="698500" y="207966"/>
                      <a:pt x="698500" y="223593"/>
                    </a:cubicBezTo>
                    <a:lnTo>
                      <a:pt x="698500" y="579513"/>
                    </a:lnTo>
                    <a:cubicBezTo>
                      <a:pt x="698500" y="595140"/>
                      <a:pt x="690191" y="609587"/>
                      <a:pt x="676684" y="617446"/>
                    </a:cubicBezTo>
                    <a:lnTo>
                      <a:pt x="371066" y="795260"/>
                    </a:lnTo>
                    <a:cubicBezTo>
                      <a:pt x="357580" y="803106"/>
                      <a:pt x="340920" y="803106"/>
                      <a:pt x="327434" y="795260"/>
                    </a:cubicBezTo>
                    <a:lnTo>
                      <a:pt x="21816" y="617446"/>
                    </a:lnTo>
                    <a:cubicBezTo>
                      <a:pt x="8309" y="609587"/>
                      <a:pt x="0" y="595140"/>
                      <a:pt x="0" y="579513"/>
                    </a:cubicBezTo>
                    <a:lnTo>
                      <a:pt x="0" y="223593"/>
                    </a:lnTo>
                    <a:cubicBezTo>
                      <a:pt x="0" y="207966"/>
                      <a:pt x="8309" y="193519"/>
                      <a:pt x="21816" y="185660"/>
                    </a:cubicBezTo>
                    <a:lnTo>
                      <a:pt x="327434" y="7846"/>
                    </a:lnTo>
                    <a:cubicBezTo>
                      <a:pt x="340920" y="0"/>
                      <a:pt x="357580" y="0"/>
                      <a:pt x="371066" y="784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1" name="TextBox 11"/>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grpSp>
      <p:sp>
        <p:nvSpPr>
          <p:cNvPr id="12" name="TextBox 12"/>
          <p:cNvSpPr txBox="1"/>
          <p:nvPr/>
        </p:nvSpPr>
        <p:spPr>
          <a:xfrm>
            <a:off x="835214" y="662117"/>
            <a:ext cx="9928594"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Deference</a:t>
            </a:r>
          </a:p>
        </p:txBody>
      </p:sp>
      <p:sp>
        <p:nvSpPr>
          <p:cNvPr id="13" name="TextBox 13"/>
          <p:cNvSpPr txBox="1"/>
          <p:nvPr/>
        </p:nvSpPr>
        <p:spPr>
          <a:xfrm>
            <a:off x="835214" y="2870707"/>
            <a:ext cx="14141681" cy="3618865"/>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“Deference: OCR will not second guess a recipient’s removal decision based on whether OCR would have weighed the evidence of risk differently from how the recipient weighed such evidence.”</a:t>
            </a:r>
          </a:p>
          <a:p>
            <a:pPr algn="l">
              <a:lnSpc>
                <a:spcPts val="4759"/>
              </a:lnSpc>
              <a:spcBef>
                <a:spcPct val="0"/>
              </a:spcBef>
            </a:pPr>
            <a:r>
              <a:rPr lang="en-US" sz="3399">
                <a:solidFill>
                  <a:srgbClr val="00205B"/>
                </a:solidFill>
                <a:latin typeface="Poppins"/>
                <a:ea typeface="Poppins"/>
                <a:cs typeface="Poppins"/>
                <a:sym typeface="Poppins"/>
              </a:rPr>
              <a:t>Page 766 </a:t>
            </a: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15737198" y="-504505"/>
            <a:ext cx="7573225" cy="6508240"/>
            <a:chOff x="0" y="0"/>
            <a:chExt cx="10097633" cy="8677653"/>
          </a:xfrm>
        </p:grpSpPr>
        <p:grpSp>
          <p:nvGrpSpPr>
            <p:cNvPr id="3" name="Group 3"/>
            <p:cNvGrpSpPr/>
            <p:nvPr/>
          </p:nvGrpSpPr>
          <p:grpSpPr>
            <a:xfrm>
              <a:off x="0" y="0"/>
              <a:ext cx="10097633" cy="8677653"/>
              <a:chOff x="0" y="0"/>
              <a:chExt cx="812800" cy="698500"/>
            </a:xfrm>
          </p:grpSpPr>
          <p:sp>
            <p:nvSpPr>
              <p:cNvPr id="4" name="Freeform 4"/>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solidFill>
                <a:srgbClr val="112D4E"/>
              </a:solidFill>
            </p:spPr>
            <p:txBody>
              <a:bodyPr/>
              <a:lstStyle/>
              <a:p>
                <a:endParaRPr lang="en-US"/>
              </a:p>
            </p:txBody>
          </p:sp>
          <p:sp>
            <p:nvSpPr>
              <p:cNvPr id="5" name="TextBox 5"/>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46272" y="878488"/>
              <a:ext cx="8230489" cy="7073077"/>
              <a:chOff x="0" y="0"/>
              <a:chExt cx="812800" cy="698500"/>
            </a:xfrm>
          </p:grpSpPr>
          <p:sp>
            <p:nvSpPr>
              <p:cNvPr id="7" name="Freeform 7"/>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8" name="TextBox 8"/>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5400000">
              <a:off x="418593" y="1289747"/>
              <a:ext cx="2460285" cy="2862877"/>
              <a:chOff x="0" y="0"/>
              <a:chExt cx="698500" cy="812800"/>
            </a:xfrm>
          </p:grpSpPr>
          <p:sp>
            <p:nvSpPr>
              <p:cNvPr id="10" name="Freeform 10"/>
              <p:cNvSpPr/>
              <p:nvPr/>
            </p:nvSpPr>
            <p:spPr>
              <a:xfrm>
                <a:off x="0" y="4847"/>
                <a:ext cx="698500" cy="803107"/>
              </a:xfrm>
              <a:custGeom>
                <a:avLst/>
                <a:gdLst/>
                <a:ahLst/>
                <a:cxnLst/>
                <a:rect l="l" t="t" r="r" b="b"/>
                <a:pathLst>
                  <a:path w="698500" h="803107">
                    <a:moveTo>
                      <a:pt x="371066" y="7846"/>
                    </a:moveTo>
                    <a:lnTo>
                      <a:pt x="676684" y="185660"/>
                    </a:lnTo>
                    <a:cubicBezTo>
                      <a:pt x="690191" y="193519"/>
                      <a:pt x="698500" y="207966"/>
                      <a:pt x="698500" y="223593"/>
                    </a:cubicBezTo>
                    <a:lnTo>
                      <a:pt x="698500" y="579513"/>
                    </a:lnTo>
                    <a:cubicBezTo>
                      <a:pt x="698500" y="595140"/>
                      <a:pt x="690191" y="609587"/>
                      <a:pt x="676684" y="617446"/>
                    </a:cubicBezTo>
                    <a:lnTo>
                      <a:pt x="371066" y="795260"/>
                    </a:lnTo>
                    <a:cubicBezTo>
                      <a:pt x="357580" y="803106"/>
                      <a:pt x="340920" y="803106"/>
                      <a:pt x="327434" y="795260"/>
                    </a:cubicBezTo>
                    <a:lnTo>
                      <a:pt x="21816" y="617446"/>
                    </a:lnTo>
                    <a:cubicBezTo>
                      <a:pt x="8309" y="609587"/>
                      <a:pt x="0" y="595140"/>
                      <a:pt x="0" y="579513"/>
                    </a:cubicBezTo>
                    <a:lnTo>
                      <a:pt x="0" y="223593"/>
                    </a:lnTo>
                    <a:cubicBezTo>
                      <a:pt x="0" y="207966"/>
                      <a:pt x="8309" y="193519"/>
                      <a:pt x="21816" y="185660"/>
                    </a:cubicBezTo>
                    <a:lnTo>
                      <a:pt x="327434" y="7846"/>
                    </a:lnTo>
                    <a:cubicBezTo>
                      <a:pt x="340920" y="0"/>
                      <a:pt x="357580" y="0"/>
                      <a:pt x="371066" y="784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1" name="TextBox 11"/>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grpSp>
      <p:sp>
        <p:nvSpPr>
          <p:cNvPr id="12" name="TextBox 12"/>
          <p:cNvSpPr txBox="1"/>
          <p:nvPr/>
        </p:nvSpPr>
        <p:spPr>
          <a:xfrm>
            <a:off x="835214" y="662117"/>
            <a:ext cx="10476806" cy="236791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Administrative Leave - General</a:t>
            </a:r>
          </a:p>
        </p:txBody>
      </p:sp>
      <p:sp>
        <p:nvSpPr>
          <p:cNvPr id="13" name="TextBox 13"/>
          <p:cNvSpPr txBox="1"/>
          <p:nvPr/>
        </p:nvSpPr>
        <p:spPr>
          <a:xfrm>
            <a:off x="835214" y="3822015"/>
            <a:ext cx="14141681" cy="4819015"/>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“Nothing in this subpart precludes a recipient from placing a non-student employee respondent on administrative leave during the pendency of a grievance process that complies with § 106.45. This provision may not be construed to modify any rights under Section 504 of the Rehabilitation Act of 1973 or the Americans with Disabilities Act.” </a:t>
            </a:r>
          </a:p>
          <a:p>
            <a:pPr algn="l">
              <a:lnSpc>
                <a:spcPts val="4759"/>
              </a:lnSpc>
              <a:spcBef>
                <a:spcPct val="0"/>
              </a:spcBef>
            </a:pPr>
            <a:r>
              <a:rPr lang="en-US" sz="3399">
                <a:solidFill>
                  <a:srgbClr val="00205B"/>
                </a:solidFill>
                <a:latin typeface="Poppins"/>
                <a:ea typeface="Poppins"/>
                <a:cs typeface="Poppins"/>
                <a:sym typeface="Poppins"/>
              </a:rPr>
              <a:t> Sec. 106.44 (d) </a:t>
            </a: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rot="-5400000" flipH="1">
            <a:off x="11659873" y="-219018"/>
            <a:ext cx="8112943" cy="7119108"/>
          </a:xfrm>
          <a:custGeom>
            <a:avLst/>
            <a:gdLst/>
            <a:ahLst/>
            <a:cxnLst/>
            <a:rect l="l" t="t" r="r" b="b"/>
            <a:pathLst>
              <a:path w="8112943" h="7119108">
                <a:moveTo>
                  <a:pt x="8112943" y="0"/>
                </a:moveTo>
                <a:lnTo>
                  <a:pt x="0" y="0"/>
                </a:lnTo>
                <a:lnTo>
                  <a:pt x="0" y="7119108"/>
                </a:lnTo>
                <a:lnTo>
                  <a:pt x="8112943" y="7119108"/>
                </a:lnTo>
                <a:lnTo>
                  <a:pt x="8112943" y="0"/>
                </a:lnTo>
                <a:close/>
              </a:path>
            </a:pathLst>
          </a:custGeom>
          <a:blipFill>
            <a:blip r:embed="rId2"/>
            <a:stretch>
              <a:fillRect/>
            </a:stretch>
          </a:blipFill>
        </p:spPr>
        <p:txBody>
          <a:bodyPr/>
          <a:lstStyle/>
          <a:p>
            <a:endParaRPr lang="en-US"/>
          </a:p>
        </p:txBody>
      </p:sp>
      <p:grpSp>
        <p:nvGrpSpPr>
          <p:cNvPr id="3" name="Group 3"/>
          <p:cNvGrpSpPr/>
          <p:nvPr/>
        </p:nvGrpSpPr>
        <p:grpSpPr>
          <a:xfrm>
            <a:off x="12949065" y="318016"/>
            <a:ext cx="3510908" cy="4085420"/>
            <a:chOff x="0" y="0"/>
            <a:chExt cx="698500" cy="812800"/>
          </a:xfrm>
        </p:grpSpPr>
        <p:sp>
          <p:nvSpPr>
            <p:cNvPr id="4" name="Freeform 4"/>
            <p:cNvSpPr/>
            <p:nvPr/>
          </p:nvSpPr>
          <p:spPr>
            <a:xfrm>
              <a:off x="0" y="6914"/>
              <a:ext cx="698500" cy="798972"/>
            </a:xfrm>
            <a:custGeom>
              <a:avLst/>
              <a:gdLst/>
              <a:ahLst/>
              <a:cxnLst/>
              <a:rect l="l" t="t" r="r" b="b"/>
              <a:pathLst>
                <a:path w="698500" h="798972">
                  <a:moveTo>
                    <a:pt x="380371" y="11193"/>
                  </a:moveTo>
                  <a:lnTo>
                    <a:pt x="667379" y="178179"/>
                  </a:lnTo>
                  <a:cubicBezTo>
                    <a:pt x="686647" y="189390"/>
                    <a:pt x="698500" y="210000"/>
                    <a:pt x="698500" y="232291"/>
                  </a:cubicBezTo>
                  <a:lnTo>
                    <a:pt x="698500" y="566681"/>
                  </a:lnTo>
                  <a:cubicBezTo>
                    <a:pt x="698500" y="588972"/>
                    <a:pt x="686647" y="609582"/>
                    <a:pt x="667379" y="620793"/>
                  </a:cubicBezTo>
                  <a:lnTo>
                    <a:pt x="380371" y="787779"/>
                  </a:lnTo>
                  <a:cubicBezTo>
                    <a:pt x="361133" y="798972"/>
                    <a:pt x="337367" y="798972"/>
                    <a:pt x="318129" y="787779"/>
                  </a:cubicBezTo>
                  <a:lnTo>
                    <a:pt x="31121" y="620793"/>
                  </a:lnTo>
                  <a:cubicBezTo>
                    <a:pt x="11853" y="609582"/>
                    <a:pt x="0" y="588972"/>
                    <a:pt x="0" y="566681"/>
                  </a:cubicBezTo>
                  <a:lnTo>
                    <a:pt x="0" y="232291"/>
                  </a:lnTo>
                  <a:cubicBezTo>
                    <a:pt x="0" y="210000"/>
                    <a:pt x="11853" y="189390"/>
                    <a:pt x="31121" y="178179"/>
                  </a:cubicBezTo>
                  <a:lnTo>
                    <a:pt x="318129" y="11193"/>
                  </a:lnTo>
                  <a:cubicBezTo>
                    <a:pt x="337367" y="0"/>
                    <a:pt x="361133" y="0"/>
                    <a:pt x="380371" y="11193"/>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txBody>
            <a:bodyPr/>
            <a:lstStyle/>
            <a:p>
              <a:endParaRPr lang="en-US"/>
            </a:p>
          </p:txBody>
        </p:sp>
      </p:grpSp>
      <p:grpSp>
        <p:nvGrpSpPr>
          <p:cNvPr id="5" name="Group 5"/>
          <p:cNvGrpSpPr/>
          <p:nvPr/>
        </p:nvGrpSpPr>
        <p:grpSpPr>
          <a:xfrm>
            <a:off x="13215191" y="640773"/>
            <a:ext cx="2957585" cy="3441554"/>
            <a:chOff x="0" y="0"/>
            <a:chExt cx="698500" cy="812800"/>
          </a:xfrm>
        </p:grpSpPr>
        <p:sp>
          <p:nvSpPr>
            <p:cNvPr id="6" name="Freeform 6"/>
            <p:cNvSpPr/>
            <p:nvPr/>
          </p:nvSpPr>
          <p:spPr>
            <a:xfrm>
              <a:off x="0" y="4752"/>
              <a:ext cx="698500" cy="803297"/>
            </a:xfrm>
            <a:custGeom>
              <a:avLst/>
              <a:gdLst/>
              <a:ahLst/>
              <a:cxnLst/>
              <a:rect l="l" t="t" r="r" b="b"/>
              <a:pathLst>
                <a:path w="698500" h="803297">
                  <a:moveTo>
                    <a:pt x="370638" y="7692"/>
                  </a:moveTo>
                  <a:lnTo>
                    <a:pt x="677112" y="186004"/>
                  </a:lnTo>
                  <a:cubicBezTo>
                    <a:pt x="690354" y="193708"/>
                    <a:pt x="698500" y="207873"/>
                    <a:pt x="698500" y="223193"/>
                  </a:cubicBezTo>
                  <a:lnTo>
                    <a:pt x="698500" y="580103"/>
                  </a:lnTo>
                  <a:cubicBezTo>
                    <a:pt x="698500" y="595423"/>
                    <a:pt x="690354" y="609588"/>
                    <a:pt x="677112" y="617292"/>
                  </a:cubicBezTo>
                  <a:lnTo>
                    <a:pt x="370638" y="795604"/>
                  </a:lnTo>
                  <a:cubicBezTo>
                    <a:pt x="357417" y="803296"/>
                    <a:pt x="341083" y="803296"/>
                    <a:pt x="327862" y="795604"/>
                  </a:cubicBezTo>
                  <a:lnTo>
                    <a:pt x="21388" y="617292"/>
                  </a:lnTo>
                  <a:cubicBezTo>
                    <a:pt x="8146" y="609588"/>
                    <a:pt x="0" y="595423"/>
                    <a:pt x="0" y="580103"/>
                  </a:cubicBezTo>
                  <a:lnTo>
                    <a:pt x="0" y="223193"/>
                  </a:lnTo>
                  <a:cubicBezTo>
                    <a:pt x="0" y="207873"/>
                    <a:pt x="8146" y="193708"/>
                    <a:pt x="21388" y="186004"/>
                  </a:cubicBezTo>
                  <a:lnTo>
                    <a:pt x="327862" y="7692"/>
                  </a:lnTo>
                  <a:cubicBezTo>
                    <a:pt x="341083" y="0"/>
                    <a:pt x="357417" y="0"/>
                    <a:pt x="370638" y="7692"/>
                  </a:cubicBezTo>
                  <a:close/>
                </a:path>
              </a:pathLst>
            </a:custGeom>
            <a:blipFill>
              <a:blip r:embed="rId3"/>
              <a:stretch>
                <a:fillRect l="-36081" t="-109" r="-36081" b="-109"/>
              </a:stretch>
            </a:blipFill>
          </p:spPr>
          <p:txBody>
            <a:bodyPr/>
            <a:lstStyle/>
            <a:p>
              <a:endParaRPr lang="en-US"/>
            </a:p>
          </p:txBody>
        </p:sp>
      </p:grpSp>
      <p:sp>
        <p:nvSpPr>
          <p:cNvPr id="7" name="TextBox 7"/>
          <p:cNvSpPr txBox="1"/>
          <p:nvPr/>
        </p:nvSpPr>
        <p:spPr>
          <a:xfrm>
            <a:off x="1270558" y="1582017"/>
            <a:ext cx="6519397"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Resources</a:t>
            </a:r>
          </a:p>
        </p:txBody>
      </p:sp>
      <p:sp>
        <p:nvSpPr>
          <p:cNvPr id="8" name="TextBox 8"/>
          <p:cNvSpPr txBox="1"/>
          <p:nvPr/>
        </p:nvSpPr>
        <p:spPr>
          <a:xfrm>
            <a:off x="941730" y="3674185"/>
            <a:ext cx="16404540" cy="4700197"/>
          </a:xfrm>
          <a:prstGeom prst="rect">
            <a:avLst/>
          </a:prstGeom>
        </p:spPr>
        <p:txBody>
          <a:bodyPr lIns="0" tIns="0" rIns="0" bIns="0" rtlCol="0" anchor="t">
            <a:spAutoFit/>
          </a:bodyPr>
          <a:lstStyle/>
          <a:p>
            <a:pPr marL="734059" lvl="1" indent="-367030" algn="l">
              <a:lnSpc>
                <a:spcPts val="6799"/>
              </a:lnSpc>
              <a:buFont typeface="Arial"/>
              <a:buChar char="•"/>
            </a:pPr>
            <a:r>
              <a:rPr lang="en-US" sz="3399" dirty="0">
                <a:solidFill>
                  <a:srgbClr val="00205B"/>
                </a:solidFill>
                <a:latin typeface="Poppins"/>
                <a:ea typeface="Poppins"/>
                <a:cs typeface="Poppins"/>
                <a:sym typeface="Poppins"/>
              </a:rPr>
              <a:t>OCR and Title IX</a:t>
            </a:r>
          </a:p>
          <a:p>
            <a:pPr marL="734059" lvl="1" indent="-367030" algn="l">
              <a:lnSpc>
                <a:spcPts val="6799"/>
              </a:lnSpc>
              <a:buFont typeface="Arial"/>
              <a:buChar char="•"/>
            </a:pPr>
            <a:r>
              <a:rPr lang="en-US" sz="3399" u="sng" dirty="0">
                <a:solidFill>
                  <a:srgbClr val="00205B"/>
                </a:solidFill>
                <a:latin typeface="Poppins"/>
                <a:ea typeface="Poppins"/>
                <a:cs typeface="Poppins"/>
                <a:sym typeface="Poppins"/>
                <a:hlinkClick r:id="rId4" tooltip="https://www2.ed.gov/about/offices/list/ocr/docs/tix_dis.html"/>
              </a:rPr>
              <a:t>https://www2.ed.gov/about/offices/list/ocr/docs/tix_dis.html </a:t>
            </a:r>
          </a:p>
          <a:p>
            <a:pPr algn="l">
              <a:lnSpc>
                <a:spcPts val="3433"/>
              </a:lnSpc>
            </a:pPr>
            <a:endParaRPr lang="en-US" sz="3399" u="sng" dirty="0">
              <a:solidFill>
                <a:srgbClr val="00205B"/>
              </a:solidFill>
              <a:latin typeface="Poppins"/>
              <a:ea typeface="Poppins"/>
              <a:cs typeface="Poppins"/>
              <a:sym typeface="Poppins"/>
              <a:hlinkClick r:id="rId4" tooltip="https://www2.ed.gov/about/offices/list/ocr/docs/tix_dis.html"/>
            </a:endParaRPr>
          </a:p>
          <a:p>
            <a:pPr marL="734059" lvl="1" indent="-367030" algn="l">
              <a:lnSpc>
                <a:spcPts val="6799"/>
              </a:lnSpc>
              <a:buFont typeface="Arial"/>
              <a:buChar char="•"/>
            </a:pPr>
            <a:r>
              <a:rPr lang="en-US" sz="3399" u="sng" dirty="0">
                <a:solidFill>
                  <a:srgbClr val="00205B"/>
                </a:solidFill>
                <a:latin typeface="Poppins"/>
                <a:ea typeface="Poppins"/>
                <a:cs typeface="Poppins"/>
                <a:sym typeface="Poppins"/>
                <a:hlinkClick r:id="rId5" tooltip="https://www.federalregister.gov/documents/2022/07/12/2022-13734/nondiscrimination-on-the-basis-of-sex-in-education-programs-or-activities-receiving-federal"/>
              </a:rPr>
              <a:t>Federal Register :: Nondiscrimination on the Basis of Sex in Education Programs or Activities Receiving Federal Financial Assistance</a:t>
            </a:r>
          </a:p>
          <a:p>
            <a:pPr algn="l">
              <a:lnSpc>
                <a:spcPts val="6799"/>
              </a:lnSpc>
            </a:pPr>
            <a:endParaRPr lang="en-US" sz="3399" u="sng" dirty="0">
              <a:solidFill>
                <a:srgbClr val="00205B"/>
              </a:solidFill>
              <a:latin typeface="Poppins"/>
              <a:ea typeface="Poppins"/>
              <a:cs typeface="Poppins"/>
              <a:sym typeface="Poppins"/>
              <a:hlinkClick r:id="rId6" tooltip="https://www.ed.gov/news/press-releases/us-department-education-releases-proposed-changes-title-ix-regulations-invites-public-commen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8245529" y="5647635"/>
            <a:ext cx="10771697" cy="12534338"/>
            <a:chOff x="0" y="0"/>
            <a:chExt cx="698500" cy="812800"/>
          </a:xfrm>
        </p:grpSpPr>
        <p:sp>
          <p:nvSpPr>
            <p:cNvPr id="3" name="Freeform 3"/>
            <p:cNvSpPr/>
            <p:nvPr/>
          </p:nvSpPr>
          <p:spPr>
            <a:xfrm>
              <a:off x="0" y="4981"/>
              <a:ext cx="698500" cy="802837"/>
            </a:xfrm>
            <a:custGeom>
              <a:avLst/>
              <a:gdLst/>
              <a:ahLst/>
              <a:cxnLst/>
              <a:rect l="l" t="t" r="r" b="b"/>
              <a:pathLst>
                <a:path w="698500" h="802837">
                  <a:moveTo>
                    <a:pt x="371673" y="8065"/>
                  </a:moveTo>
                  <a:lnTo>
                    <a:pt x="676077" y="185173"/>
                  </a:lnTo>
                  <a:cubicBezTo>
                    <a:pt x="689960" y="193250"/>
                    <a:pt x="698500" y="208100"/>
                    <a:pt x="698500" y="224161"/>
                  </a:cubicBezTo>
                  <a:lnTo>
                    <a:pt x="698500" y="578677"/>
                  </a:lnTo>
                  <a:cubicBezTo>
                    <a:pt x="698500" y="594738"/>
                    <a:pt x="689960" y="609588"/>
                    <a:pt x="676077" y="617665"/>
                  </a:cubicBezTo>
                  <a:lnTo>
                    <a:pt x="371673" y="794773"/>
                  </a:lnTo>
                  <a:cubicBezTo>
                    <a:pt x="357812" y="802838"/>
                    <a:pt x="340688" y="802838"/>
                    <a:pt x="326827" y="794773"/>
                  </a:cubicBezTo>
                  <a:lnTo>
                    <a:pt x="22423" y="617665"/>
                  </a:lnTo>
                  <a:cubicBezTo>
                    <a:pt x="8540" y="609588"/>
                    <a:pt x="0" y="594738"/>
                    <a:pt x="0" y="578677"/>
                  </a:cubicBezTo>
                  <a:lnTo>
                    <a:pt x="0" y="224161"/>
                  </a:lnTo>
                  <a:cubicBezTo>
                    <a:pt x="0" y="208100"/>
                    <a:pt x="8540" y="193250"/>
                    <a:pt x="22423" y="185173"/>
                  </a:cubicBezTo>
                  <a:lnTo>
                    <a:pt x="326827" y="8065"/>
                  </a:lnTo>
                  <a:cubicBezTo>
                    <a:pt x="340688" y="0"/>
                    <a:pt x="357812" y="0"/>
                    <a:pt x="371673" y="8065"/>
                  </a:cubicBezTo>
                  <a:close/>
                </a:path>
              </a:pathLst>
            </a:custGeom>
            <a:gradFill rotWithShape="1">
              <a:gsLst>
                <a:gs pos="0">
                  <a:srgbClr val="FFE42F">
                    <a:alpha val="100000"/>
                  </a:srgbClr>
                </a:gs>
                <a:gs pos="100000">
                  <a:srgbClr val="FF9F2F">
                    <a:alpha val="100000"/>
                  </a:srgbClr>
                </a:gs>
              </a:gsLst>
              <a:path path="circle">
                <a:fillToRect l="50000" t="50000" r="50000" b="50000"/>
              </a:path>
            </a:gradFill>
            <a:ln w="12700">
              <a:solidFill>
                <a:srgbClr val="000000"/>
              </a:solidFill>
            </a:ln>
          </p:spPr>
          <p:txBody>
            <a:bodyPr/>
            <a:lstStyle/>
            <a:p>
              <a:endParaRPr lang="en-US"/>
            </a:p>
          </p:txBody>
        </p:sp>
      </p:grpSp>
      <p:grpSp>
        <p:nvGrpSpPr>
          <p:cNvPr id="4" name="Group 4"/>
          <p:cNvGrpSpPr/>
          <p:nvPr/>
        </p:nvGrpSpPr>
        <p:grpSpPr>
          <a:xfrm>
            <a:off x="10455180" y="8246629"/>
            <a:ext cx="6450497" cy="7506033"/>
            <a:chOff x="0" y="0"/>
            <a:chExt cx="698500" cy="812800"/>
          </a:xfrm>
        </p:grpSpPr>
        <p:sp>
          <p:nvSpPr>
            <p:cNvPr id="5" name="Freeform 5"/>
            <p:cNvSpPr/>
            <p:nvPr/>
          </p:nvSpPr>
          <p:spPr>
            <a:xfrm>
              <a:off x="0" y="19806"/>
              <a:ext cx="698500" cy="773188"/>
            </a:xfrm>
            <a:custGeom>
              <a:avLst/>
              <a:gdLst/>
              <a:ahLst/>
              <a:cxnLst/>
              <a:rect l="l" t="t" r="r" b="b"/>
              <a:pathLst>
                <a:path w="698500" h="773188">
                  <a:moveTo>
                    <a:pt x="438401" y="32064"/>
                  </a:moveTo>
                  <a:lnTo>
                    <a:pt x="609349" y="131524"/>
                  </a:lnTo>
                  <a:cubicBezTo>
                    <a:pt x="664544" y="163638"/>
                    <a:pt x="698500" y="222679"/>
                    <a:pt x="698500" y="286537"/>
                  </a:cubicBezTo>
                  <a:lnTo>
                    <a:pt x="698500" y="486651"/>
                  </a:lnTo>
                  <a:cubicBezTo>
                    <a:pt x="698500" y="550509"/>
                    <a:pt x="664544" y="609550"/>
                    <a:pt x="609349" y="641664"/>
                  </a:cubicBezTo>
                  <a:lnTo>
                    <a:pt x="438401" y="741124"/>
                  </a:lnTo>
                  <a:cubicBezTo>
                    <a:pt x="383292" y="773188"/>
                    <a:pt x="315208" y="773188"/>
                    <a:pt x="260099" y="741124"/>
                  </a:cubicBezTo>
                  <a:lnTo>
                    <a:pt x="89151" y="641664"/>
                  </a:lnTo>
                  <a:cubicBezTo>
                    <a:pt x="33956" y="609550"/>
                    <a:pt x="0" y="550509"/>
                    <a:pt x="0" y="486651"/>
                  </a:cubicBezTo>
                  <a:lnTo>
                    <a:pt x="0" y="286537"/>
                  </a:lnTo>
                  <a:cubicBezTo>
                    <a:pt x="0" y="222679"/>
                    <a:pt x="33956" y="163638"/>
                    <a:pt x="89151" y="131524"/>
                  </a:cubicBezTo>
                  <a:lnTo>
                    <a:pt x="260099" y="32064"/>
                  </a:lnTo>
                  <a:cubicBezTo>
                    <a:pt x="315208" y="0"/>
                    <a:pt x="383292" y="0"/>
                    <a:pt x="438401" y="32064"/>
                  </a:cubicBezTo>
                  <a:close/>
                </a:path>
              </a:pathLst>
            </a:custGeom>
            <a:gradFill rotWithShape="1">
              <a:gsLst>
                <a:gs pos="0">
                  <a:srgbClr val="3183ED">
                    <a:alpha val="100000"/>
                  </a:srgbClr>
                </a:gs>
                <a:gs pos="100000">
                  <a:srgbClr val="56CCF2">
                    <a:alpha val="100000"/>
                  </a:srgbClr>
                </a:gs>
              </a:gsLst>
              <a:lin ang="5400000"/>
            </a:gradFill>
            <a:ln w="952500" cap="rnd">
              <a:solidFill>
                <a:srgbClr val="FFFFFF"/>
              </a:soli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5400000">
            <a:off x="14595458" y="760897"/>
            <a:ext cx="1845214" cy="2147158"/>
            <a:chOff x="0" y="0"/>
            <a:chExt cx="698500" cy="812800"/>
          </a:xfrm>
        </p:grpSpPr>
        <p:sp>
          <p:nvSpPr>
            <p:cNvPr id="8" name="Freeform 8"/>
            <p:cNvSpPr/>
            <p:nvPr/>
          </p:nvSpPr>
          <p:spPr>
            <a:xfrm>
              <a:off x="0" y="7616"/>
              <a:ext cx="698500" cy="797568"/>
            </a:xfrm>
            <a:custGeom>
              <a:avLst/>
              <a:gdLst/>
              <a:ahLst/>
              <a:cxnLst/>
              <a:rect l="l" t="t" r="r" b="b"/>
              <a:pathLst>
                <a:path w="698500" h="797568">
                  <a:moveTo>
                    <a:pt x="383532" y="12330"/>
                  </a:moveTo>
                  <a:lnTo>
                    <a:pt x="664218" y="175638"/>
                  </a:lnTo>
                  <a:cubicBezTo>
                    <a:pt x="685443" y="187987"/>
                    <a:pt x="698500" y="210690"/>
                    <a:pt x="698500" y="235246"/>
                  </a:cubicBezTo>
                  <a:lnTo>
                    <a:pt x="698500" y="562322"/>
                  </a:lnTo>
                  <a:cubicBezTo>
                    <a:pt x="698500" y="586878"/>
                    <a:pt x="685443" y="609581"/>
                    <a:pt x="664218" y="621930"/>
                  </a:cubicBezTo>
                  <a:lnTo>
                    <a:pt x="383532" y="785238"/>
                  </a:lnTo>
                  <a:cubicBezTo>
                    <a:pt x="362340" y="797568"/>
                    <a:pt x="336160" y="797568"/>
                    <a:pt x="314968" y="785238"/>
                  </a:cubicBezTo>
                  <a:lnTo>
                    <a:pt x="34282" y="621930"/>
                  </a:lnTo>
                  <a:cubicBezTo>
                    <a:pt x="13057" y="609581"/>
                    <a:pt x="0" y="586878"/>
                    <a:pt x="0" y="562322"/>
                  </a:cubicBezTo>
                  <a:lnTo>
                    <a:pt x="0" y="235246"/>
                  </a:lnTo>
                  <a:cubicBezTo>
                    <a:pt x="0" y="210690"/>
                    <a:pt x="13057" y="187987"/>
                    <a:pt x="34282" y="175638"/>
                  </a:cubicBezTo>
                  <a:lnTo>
                    <a:pt x="314968" y="12330"/>
                  </a:lnTo>
                  <a:cubicBezTo>
                    <a:pt x="336160" y="0"/>
                    <a:pt x="362340" y="0"/>
                    <a:pt x="383532" y="12330"/>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9" name="TextBox 9"/>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grpSp>
        <p:nvGrpSpPr>
          <p:cNvPr id="10" name="Group 10"/>
          <p:cNvGrpSpPr/>
          <p:nvPr/>
        </p:nvGrpSpPr>
        <p:grpSpPr>
          <a:xfrm>
            <a:off x="16011216" y="-1663032"/>
            <a:ext cx="7573225" cy="6508240"/>
            <a:chOff x="0" y="0"/>
            <a:chExt cx="812800" cy="698500"/>
          </a:xfrm>
        </p:grpSpPr>
        <p:sp>
          <p:nvSpPr>
            <p:cNvPr id="11" name="Freeform 11"/>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p:spPr>
          <p:txBody>
            <a:bodyPr/>
            <a:lstStyle/>
            <a:p>
              <a:endParaRPr lang="en-US"/>
            </a:p>
          </p:txBody>
        </p:sp>
        <p:sp>
          <p:nvSpPr>
            <p:cNvPr id="12" name="TextBox 12"/>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880151" y="572939"/>
            <a:ext cx="1084133" cy="1261537"/>
            <a:chOff x="0" y="0"/>
            <a:chExt cx="698500" cy="812800"/>
          </a:xfrm>
        </p:grpSpPr>
        <p:sp>
          <p:nvSpPr>
            <p:cNvPr id="14" name="Freeform 14"/>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112D4E">
                      <a:alpha val="100000"/>
                    </a:srgbClr>
                  </a:gs>
                  <a:gs pos="50000">
                    <a:srgbClr val="255389">
                      <a:alpha val="100000"/>
                    </a:srgbClr>
                  </a:gs>
                  <a:gs pos="100000">
                    <a:srgbClr val="2A96E4">
                      <a:alpha val="100000"/>
                    </a:srgbClr>
                  </a:gs>
                </a:gsLst>
                <a:lin ang="5400000"/>
              </a:gradFill>
              <a:prstDash val="solid"/>
              <a:miter/>
            </a:ln>
          </p:spPr>
          <p:txBody>
            <a:bodyPr/>
            <a:lstStyle/>
            <a:p>
              <a:endParaRPr lang="en-US"/>
            </a:p>
          </p:txBody>
        </p:sp>
        <p:sp>
          <p:nvSpPr>
            <p:cNvPr id="15" name="TextBox 15"/>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8481" y="780451"/>
            <a:ext cx="727472" cy="846513"/>
            <a:chOff x="0" y="0"/>
            <a:chExt cx="698500" cy="812800"/>
          </a:xfrm>
        </p:grpSpPr>
        <p:sp>
          <p:nvSpPr>
            <p:cNvPr id="17" name="Freeform 17"/>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a:ln cap="sq">
              <a:noFill/>
              <a:prstDash val="solid"/>
              <a:miter/>
            </a:ln>
          </p:spPr>
          <p:txBody>
            <a:bodyPr/>
            <a:lstStyle/>
            <a:p>
              <a:endParaRPr lang="en-US"/>
            </a:p>
          </p:txBody>
        </p:sp>
        <p:sp>
          <p:nvSpPr>
            <p:cNvPr id="18" name="TextBox 18"/>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9662797" y="1873679"/>
            <a:ext cx="7994311" cy="7093905"/>
            <a:chOff x="0" y="0"/>
            <a:chExt cx="4346359" cy="3856825"/>
          </a:xfrm>
        </p:grpSpPr>
        <p:sp>
          <p:nvSpPr>
            <p:cNvPr id="20" name="Freeform 20"/>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gradFill rotWithShape="1">
              <a:gsLst>
                <a:gs pos="0">
                  <a:srgbClr val="255389">
                    <a:alpha val="100000"/>
                  </a:srgbClr>
                </a:gs>
                <a:gs pos="100000">
                  <a:srgbClr val="112D4E">
                    <a:alpha val="100000"/>
                  </a:srgbClr>
                </a:gs>
              </a:gsLst>
              <a:path path="circle">
                <a:fillToRect l="50000" t="50000" r="50000" b="50000"/>
              </a:path>
            </a:gradFill>
            <a:ln w="12700">
              <a:solidFill>
                <a:srgbClr val="000000"/>
              </a:solidFill>
            </a:ln>
          </p:spPr>
          <p:txBody>
            <a:bodyPr/>
            <a:lstStyle/>
            <a:p>
              <a:endParaRPr lang="en-US"/>
            </a:p>
          </p:txBody>
        </p:sp>
      </p:grpSp>
      <p:grpSp>
        <p:nvGrpSpPr>
          <p:cNvPr id="21" name="Group 21"/>
          <p:cNvGrpSpPr>
            <a:grpSpLocks noChangeAspect="1"/>
          </p:cNvGrpSpPr>
          <p:nvPr/>
        </p:nvGrpSpPr>
        <p:grpSpPr>
          <a:xfrm>
            <a:off x="10254113" y="2398395"/>
            <a:ext cx="6811677" cy="6044472"/>
            <a:chOff x="0" y="0"/>
            <a:chExt cx="4346359" cy="3856825"/>
          </a:xfrm>
        </p:grpSpPr>
        <p:sp>
          <p:nvSpPr>
            <p:cNvPr id="22" name="Freeform 2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2"/>
              <a:stretch>
                <a:fillRect t="-17078" b="-17078"/>
              </a:stretch>
            </a:blipFill>
          </p:spPr>
          <p:txBody>
            <a:bodyPr/>
            <a:lstStyle/>
            <a:p>
              <a:endParaRPr lang="en-US"/>
            </a:p>
          </p:txBody>
        </p:sp>
      </p:grpSp>
      <p:sp>
        <p:nvSpPr>
          <p:cNvPr id="23" name="Freeform 23"/>
          <p:cNvSpPr/>
          <p:nvPr/>
        </p:nvSpPr>
        <p:spPr>
          <a:xfrm>
            <a:off x="306354" y="9258300"/>
            <a:ext cx="3625132" cy="721308"/>
          </a:xfrm>
          <a:custGeom>
            <a:avLst/>
            <a:gdLst/>
            <a:ahLst/>
            <a:cxnLst/>
            <a:rect l="l" t="t" r="r" b="b"/>
            <a:pathLst>
              <a:path w="3625132" h="721308">
                <a:moveTo>
                  <a:pt x="0" y="0"/>
                </a:moveTo>
                <a:lnTo>
                  <a:pt x="3625131" y="0"/>
                </a:lnTo>
                <a:lnTo>
                  <a:pt x="3625131" y="721308"/>
                </a:lnTo>
                <a:lnTo>
                  <a:pt x="0" y="721308"/>
                </a:lnTo>
                <a:lnTo>
                  <a:pt x="0" y="0"/>
                </a:lnTo>
                <a:close/>
              </a:path>
            </a:pathLst>
          </a:custGeom>
          <a:blipFill>
            <a:blip r:embed="rId3"/>
            <a:stretch>
              <a:fillRect/>
            </a:stretch>
          </a:blipFill>
        </p:spPr>
        <p:txBody>
          <a:bodyPr/>
          <a:lstStyle/>
          <a:p>
            <a:endParaRPr lang="en-US"/>
          </a:p>
        </p:txBody>
      </p:sp>
      <p:sp>
        <p:nvSpPr>
          <p:cNvPr id="24" name="TextBox 24"/>
          <p:cNvSpPr txBox="1"/>
          <p:nvPr/>
        </p:nvSpPr>
        <p:spPr>
          <a:xfrm>
            <a:off x="765848" y="1273643"/>
            <a:ext cx="6866890"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Contact</a:t>
            </a:r>
          </a:p>
        </p:txBody>
      </p:sp>
      <p:sp>
        <p:nvSpPr>
          <p:cNvPr id="25" name="TextBox 25"/>
          <p:cNvSpPr txBox="1"/>
          <p:nvPr/>
        </p:nvSpPr>
        <p:spPr>
          <a:xfrm>
            <a:off x="783177" y="3451129"/>
            <a:ext cx="7671252" cy="2550033"/>
          </a:xfrm>
          <a:prstGeom prst="rect">
            <a:avLst/>
          </a:prstGeom>
        </p:spPr>
        <p:txBody>
          <a:bodyPr lIns="0" tIns="0" rIns="0" bIns="0" rtlCol="0" anchor="t">
            <a:spAutoFit/>
          </a:bodyPr>
          <a:lstStyle/>
          <a:p>
            <a:pPr algn="l">
              <a:lnSpc>
                <a:spcPts val="6636"/>
              </a:lnSpc>
            </a:pPr>
            <a:r>
              <a:rPr lang="en-US" sz="4200" b="1" spc="-79">
                <a:solidFill>
                  <a:srgbClr val="00205B"/>
                </a:solidFill>
                <a:latin typeface="Arial Bold"/>
                <a:ea typeface="Arial Bold"/>
                <a:cs typeface="Arial Bold"/>
                <a:sym typeface="Arial Bold"/>
              </a:rPr>
              <a:t>Judith W. Spain</a:t>
            </a:r>
          </a:p>
          <a:p>
            <a:pPr algn="l">
              <a:lnSpc>
                <a:spcPts val="6636"/>
              </a:lnSpc>
            </a:pPr>
            <a:r>
              <a:rPr lang="en-US" sz="4200" b="1" spc="-79">
                <a:solidFill>
                  <a:srgbClr val="00205B"/>
                </a:solidFill>
                <a:latin typeface="Arial Bold"/>
                <a:ea typeface="Arial Bold"/>
                <a:cs typeface="Arial Bold"/>
                <a:sym typeface="Arial Bold"/>
              </a:rPr>
              <a:t>J.D., CCEP</a:t>
            </a:r>
          </a:p>
          <a:p>
            <a:pPr marL="0" lvl="0" indent="0" algn="l">
              <a:lnSpc>
                <a:spcPts val="6636"/>
              </a:lnSpc>
            </a:pPr>
            <a:endParaRPr lang="en-US" sz="4200" b="1" spc="-79">
              <a:solidFill>
                <a:srgbClr val="00205B"/>
              </a:solidFill>
              <a:latin typeface="Arial Bold"/>
              <a:ea typeface="Arial Bold"/>
              <a:cs typeface="Arial Bold"/>
              <a:sym typeface="Arial Bold"/>
            </a:endParaRPr>
          </a:p>
        </p:txBody>
      </p:sp>
      <p:sp>
        <p:nvSpPr>
          <p:cNvPr id="26" name="TextBox 26"/>
          <p:cNvSpPr txBox="1"/>
          <p:nvPr/>
        </p:nvSpPr>
        <p:spPr>
          <a:xfrm>
            <a:off x="783177" y="5296806"/>
            <a:ext cx="8879856" cy="1728470"/>
          </a:xfrm>
          <a:prstGeom prst="rect">
            <a:avLst/>
          </a:prstGeom>
        </p:spPr>
        <p:txBody>
          <a:bodyPr lIns="0" tIns="0" rIns="0" bIns="0" rtlCol="0" anchor="t">
            <a:spAutoFit/>
          </a:bodyPr>
          <a:lstStyle/>
          <a:p>
            <a:pPr algn="l">
              <a:lnSpc>
                <a:spcPts val="4480"/>
              </a:lnSpc>
            </a:pPr>
            <a:r>
              <a:rPr lang="en-US" sz="3200">
                <a:solidFill>
                  <a:srgbClr val="00205B"/>
                </a:solidFill>
                <a:latin typeface="Arial"/>
                <a:ea typeface="Arial"/>
                <a:cs typeface="Arial"/>
                <a:sym typeface="Arial"/>
              </a:rPr>
              <a:t>Compliance Collaborative Program Consultant </a:t>
            </a:r>
          </a:p>
          <a:p>
            <a:pPr algn="l">
              <a:lnSpc>
                <a:spcPts val="4480"/>
              </a:lnSpc>
            </a:pPr>
            <a:r>
              <a:rPr lang="en-US" sz="3200">
                <a:solidFill>
                  <a:srgbClr val="00205B"/>
                </a:solidFill>
                <a:latin typeface="Arial"/>
                <a:ea typeface="Arial"/>
                <a:cs typeface="Arial"/>
                <a:sym typeface="Arial"/>
              </a:rPr>
              <a:t>Georgia Independent College Association</a:t>
            </a:r>
          </a:p>
          <a:p>
            <a:pPr algn="l">
              <a:lnSpc>
                <a:spcPts val="4480"/>
              </a:lnSpc>
              <a:spcBef>
                <a:spcPct val="0"/>
              </a:spcBef>
            </a:pPr>
            <a:endParaRPr lang="en-US" sz="3200">
              <a:solidFill>
                <a:srgbClr val="00205B"/>
              </a:solidFill>
              <a:latin typeface="Arial"/>
              <a:ea typeface="Arial"/>
              <a:cs typeface="Arial"/>
              <a:sym typeface="Arial"/>
            </a:endParaRPr>
          </a:p>
        </p:txBody>
      </p:sp>
      <p:sp>
        <p:nvSpPr>
          <p:cNvPr id="27" name="Freeform 27"/>
          <p:cNvSpPr/>
          <p:nvPr/>
        </p:nvSpPr>
        <p:spPr>
          <a:xfrm>
            <a:off x="783177" y="6933934"/>
            <a:ext cx="546774" cy="546774"/>
          </a:xfrm>
          <a:custGeom>
            <a:avLst/>
            <a:gdLst/>
            <a:ahLst/>
            <a:cxnLst/>
            <a:rect l="l" t="t" r="r" b="b"/>
            <a:pathLst>
              <a:path w="546774" h="546774">
                <a:moveTo>
                  <a:pt x="0" y="0"/>
                </a:moveTo>
                <a:lnTo>
                  <a:pt x="546774" y="0"/>
                </a:lnTo>
                <a:lnTo>
                  <a:pt x="546774" y="546774"/>
                </a:lnTo>
                <a:lnTo>
                  <a:pt x="0" y="5467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8" name="Freeform 28"/>
          <p:cNvSpPr/>
          <p:nvPr/>
        </p:nvSpPr>
        <p:spPr>
          <a:xfrm>
            <a:off x="783177" y="7718833"/>
            <a:ext cx="564103" cy="564103"/>
          </a:xfrm>
          <a:custGeom>
            <a:avLst/>
            <a:gdLst/>
            <a:ahLst/>
            <a:cxnLst/>
            <a:rect l="l" t="t" r="r" b="b"/>
            <a:pathLst>
              <a:path w="564103" h="564103">
                <a:moveTo>
                  <a:pt x="0" y="0"/>
                </a:moveTo>
                <a:lnTo>
                  <a:pt x="564104" y="0"/>
                </a:lnTo>
                <a:lnTo>
                  <a:pt x="564104" y="564103"/>
                </a:lnTo>
                <a:lnTo>
                  <a:pt x="0" y="5641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29"/>
          <p:cNvSpPr txBox="1"/>
          <p:nvPr/>
        </p:nvSpPr>
        <p:spPr>
          <a:xfrm>
            <a:off x="1633859" y="7801177"/>
            <a:ext cx="3378845" cy="342265"/>
          </a:xfrm>
          <a:prstGeom prst="rect">
            <a:avLst/>
          </a:prstGeom>
        </p:spPr>
        <p:txBody>
          <a:bodyPr lIns="0" tIns="0" rIns="0" bIns="0" rtlCol="0" anchor="t">
            <a:spAutoFit/>
          </a:bodyPr>
          <a:lstStyle/>
          <a:p>
            <a:pPr algn="ctr">
              <a:lnSpc>
                <a:spcPts val="2659"/>
              </a:lnSpc>
              <a:spcBef>
                <a:spcPct val="0"/>
              </a:spcBef>
            </a:pPr>
            <a:r>
              <a:rPr lang="en-US" sz="1899">
                <a:solidFill>
                  <a:srgbClr val="00205B"/>
                </a:solidFill>
                <a:latin typeface="Poppins"/>
                <a:ea typeface="Poppins"/>
                <a:cs typeface="Poppins"/>
                <a:sym typeface="Poppins"/>
              </a:rPr>
              <a:t>jspain@georgiacolleges.org</a:t>
            </a:r>
          </a:p>
        </p:txBody>
      </p:sp>
      <p:sp>
        <p:nvSpPr>
          <p:cNvPr id="30" name="TextBox 30"/>
          <p:cNvSpPr txBox="1"/>
          <p:nvPr/>
        </p:nvSpPr>
        <p:spPr>
          <a:xfrm>
            <a:off x="1633859" y="6968126"/>
            <a:ext cx="1782812" cy="342265"/>
          </a:xfrm>
          <a:prstGeom prst="rect">
            <a:avLst/>
          </a:prstGeom>
        </p:spPr>
        <p:txBody>
          <a:bodyPr lIns="0" tIns="0" rIns="0" bIns="0" rtlCol="0" anchor="t">
            <a:spAutoFit/>
          </a:bodyPr>
          <a:lstStyle/>
          <a:p>
            <a:pPr algn="ctr">
              <a:lnSpc>
                <a:spcPts val="2659"/>
              </a:lnSpc>
              <a:spcBef>
                <a:spcPct val="0"/>
              </a:spcBef>
            </a:pPr>
            <a:r>
              <a:rPr lang="en-US" sz="1899">
                <a:solidFill>
                  <a:srgbClr val="00205B"/>
                </a:solidFill>
                <a:latin typeface="Poppins"/>
                <a:ea typeface="Poppins"/>
                <a:cs typeface="Poppins"/>
                <a:sym typeface="Poppins"/>
              </a:rPr>
              <a:t>(859)582-9451</a:t>
            </a:r>
          </a:p>
        </p:txBody>
      </p:sp>
      <p:sp>
        <p:nvSpPr>
          <p:cNvPr id="31" name="Freeform 31"/>
          <p:cNvSpPr/>
          <p:nvPr/>
        </p:nvSpPr>
        <p:spPr>
          <a:xfrm>
            <a:off x="6436307" y="7718833"/>
            <a:ext cx="1312985" cy="2063262"/>
          </a:xfrm>
          <a:custGeom>
            <a:avLst/>
            <a:gdLst/>
            <a:ahLst/>
            <a:cxnLst/>
            <a:rect l="l" t="t" r="r" b="b"/>
            <a:pathLst>
              <a:path w="1312985" h="2063262">
                <a:moveTo>
                  <a:pt x="0" y="0"/>
                </a:moveTo>
                <a:lnTo>
                  <a:pt x="1312985" y="0"/>
                </a:lnTo>
                <a:lnTo>
                  <a:pt x="1312985" y="2063262"/>
                </a:lnTo>
                <a:lnTo>
                  <a:pt x="0" y="2063262"/>
                </a:lnTo>
                <a:lnTo>
                  <a:pt x="0" y="0"/>
                </a:lnTo>
                <a:close/>
              </a:path>
            </a:pathLst>
          </a:custGeom>
          <a:blipFill>
            <a:blip r:embed="rId8">
              <a:alphaModFix amt="90000"/>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177363" y="2400185"/>
            <a:ext cx="5624390" cy="750570"/>
          </a:xfrm>
          <a:prstGeom prst="rect">
            <a:avLst/>
          </a:prstGeom>
        </p:spPr>
        <p:txBody>
          <a:bodyPr lIns="0" tIns="0" rIns="0" bIns="0" rtlCol="0" anchor="t">
            <a:spAutoFit/>
          </a:bodyPr>
          <a:lstStyle/>
          <a:p>
            <a:pPr algn="ctr">
              <a:lnSpc>
                <a:spcPts val="5879"/>
              </a:lnSpc>
              <a:spcBef>
                <a:spcPct val="0"/>
              </a:spcBef>
            </a:pPr>
            <a:r>
              <a:rPr lang="en-US" sz="4199" b="1" dirty="0">
                <a:solidFill>
                  <a:srgbClr val="00205B"/>
                </a:solidFill>
                <a:latin typeface="Poppins Bold"/>
                <a:ea typeface="Poppins Bold"/>
                <a:cs typeface="Poppins Bold"/>
                <a:sym typeface="Poppins Bold"/>
              </a:rPr>
              <a:t>Sexual Harassment</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578327" y="3667760"/>
            <a:ext cx="16890583" cy="6619240"/>
          </a:xfrm>
          <a:prstGeom prst="rect">
            <a:avLst/>
          </a:prstGeom>
        </p:spPr>
        <p:txBody>
          <a:bodyPr lIns="0" tIns="0" rIns="0" bIns="0" rtlCol="0" anchor="t">
            <a:spAutoFit/>
          </a:bodyPr>
          <a:lstStyle/>
          <a:p>
            <a:pPr algn="l">
              <a:lnSpc>
                <a:spcPts val="4759"/>
              </a:lnSpc>
            </a:pPr>
            <a:r>
              <a:rPr lang="en-US" sz="3399" dirty="0">
                <a:solidFill>
                  <a:srgbClr val="00205B"/>
                </a:solidFill>
                <a:latin typeface="Poppins"/>
                <a:ea typeface="Poppins"/>
                <a:cs typeface="Poppins"/>
                <a:sym typeface="Poppins"/>
              </a:rPr>
              <a:t>“Conduct on the basis of sex that satisfies one or more of the following: </a:t>
            </a:r>
          </a:p>
          <a:p>
            <a:pPr algn="l">
              <a:lnSpc>
                <a:spcPts val="4759"/>
              </a:lnSpc>
            </a:pPr>
            <a:r>
              <a:rPr lang="en-US" sz="3399" dirty="0">
                <a:solidFill>
                  <a:srgbClr val="00205B"/>
                </a:solidFill>
                <a:latin typeface="Poppins"/>
                <a:ea typeface="Poppins"/>
                <a:cs typeface="Poppins"/>
                <a:sym typeface="Poppins"/>
              </a:rPr>
              <a:t>(1) An employee of the recipient conditioning the provision of an aid, benefit, or service of the recipient on an individual’s participation in unwelcome sexual conduct; (2) Unwelcome conduct determined by a reasonable person to be so severe, pervasive, and objectively offensive that it effectively denies a person equal access to the recipient’s education program or activity; or (3) “Sexual assault” as defined in 20 U.S.C. 1092(f)(6)(A)(v), “dating violence” as defined in 34 U.S.C. 12291(a)(10), “domestic violence” as defined in 34 U.S.C. 12291(a)(8), or “stalking” as defined in 34 U.S.C. 12291(a)(30). “</a:t>
            </a:r>
          </a:p>
          <a:p>
            <a:pPr algn="l">
              <a:lnSpc>
                <a:spcPts val="4759"/>
              </a:lnSpc>
            </a:pPr>
            <a:r>
              <a:rPr lang="en-US" sz="3399" dirty="0">
                <a:solidFill>
                  <a:srgbClr val="00205B"/>
                </a:solidFill>
                <a:latin typeface="Poppins"/>
                <a:ea typeface="Poppins"/>
                <a:cs typeface="Poppins"/>
                <a:sym typeface="Poppins"/>
              </a:rPr>
              <a:t> §Sec. 106.30</a:t>
            </a:r>
          </a:p>
          <a:p>
            <a:pPr algn="l">
              <a:lnSpc>
                <a:spcPts val="4759"/>
              </a:lnSpc>
              <a:spcBef>
                <a:spcPct val="0"/>
              </a:spcBef>
            </a:pPr>
            <a:endParaRPr lang="en-US" sz="3399" dirty="0">
              <a:solidFill>
                <a:srgbClr val="00205B"/>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5624390"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Sex</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337850"/>
            <a:ext cx="15448830" cy="5190617"/>
          </a:xfrm>
          <a:prstGeom prst="rect">
            <a:avLst/>
          </a:prstGeom>
        </p:spPr>
        <p:txBody>
          <a:bodyPr lIns="0" tIns="0" rIns="0" bIns="0" rtlCol="0" anchor="t">
            <a:spAutoFit/>
          </a:bodyPr>
          <a:lstStyle/>
          <a:p>
            <a:pPr marL="734059" lvl="1" indent="-367030" algn="l">
              <a:lnSpc>
                <a:spcPts val="5133"/>
              </a:lnSpc>
              <a:buFont typeface="Arial"/>
              <a:buChar char="•"/>
            </a:pPr>
            <a:r>
              <a:rPr lang="en-US" sz="3399">
                <a:solidFill>
                  <a:srgbClr val="00205B"/>
                </a:solidFill>
                <a:latin typeface="Poppins"/>
                <a:ea typeface="Poppins"/>
                <a:cs typeface="Poppins"/>
                <a:sym typeface="Poppins"/>
              </a:rPr>
              <a:t>“Executive Order 14168</a:t>
            </a:r>
          </a:p>
          <a:p>
            <a:pPr marL="734059" lvl="1" indent="-367030" algn="l">
              <a:lnSpc>
                <a:spcPts val="5133"/>
              </a:lnSpc>
              <a:buFont typeface="Arial"/>
              <a:buChar char="•"/>
            </a:pPr>
            <a:r>
              <a:rPr lang="en-US" sz="3399" u="sng">
                <a:solidFill>
                  <a:srgbClr val="00205B"/>
                </a:solidFill>
                <a:latin typeface="Poppins"/>
                <a:ea typeface="Poppins"/>
                <a:cs typeface="Poppins"/>
                <a:sym typeface="Poppins"/>
                <a:hlinkClick r:id="rId4" tooltip="https://www.federalregister.gov/documents/2025/01/30/2025-02090/defending-women-from-gender-ideology-extremism-and-restoring-biological-truth-to-the-federal"/>
              </a:rPr>
              <a:t>Federal Register :: Defending Women From Gender Ideology Extremism and Restoring Biological Truth to the Federal Government</a:t>
            </a:r>
          </a:p>
          <a:p>
            <a:pPr marL="734059" lvl="1" indent="-367030" algn="l">
              <a:lnSpc>
                <a:spcPts val="5133"/>
              </a:lnSpc>
              <a:buFont typeface="Arial"/>
              <a:buChar char="•"/>
            </a:pPr>
            <a:r>
              <a:rPr lang="en-US" sz="3399">
                <a:solidFill>
                  <a:srgbClr val="00205B"/>
                </a:solidFill>
                <a:latin typeface="Poppins"/>
                <a:ea typeface="Poppins"/>
                <a:cs typeface="Poppins"/>
                <a:sym typeface="Poppins"/>
              </a:rPr>
              <a:t>Dear Colleague Letter – January 31, 2025</a:t>
            </a:r>
          </a:p>
          <a:p>
            <a:pPr marL="734059" lvl="1" indent="-367030" algn="l">
              <a:lnSpc>
                <a:spcPts val="5133"/>
              </a:lnSpc>
              <a:buFont typeface="Arial"/>
              <a:buChar char="•"/>
            </a:pPr>
            <a:r>
              <a:rPr lang="en-US" sz="3399">
                <a:solidFill>
                  <a:srgbClr val="00205B"/>
                </a:solidFill>
                <a:latin typeface="Poppins"/>
                <a:ea typeface="Poppins"/>
                <a:cs typeface="Poppins"/>
                <a:sym typeface="Poppins"/>
              </a:rPr>
              <a:t>Dear Colleague Letter – February 4, 2025 </a:t>
            </a:r>
            <a:r>
              <a:rPr lang="en-US" sz="3399" u="sng">
                <a:solidFill>
                  <a:srgbClr val="00205B"/>
                </a:solidFill>
                <a:latin typeface="Poppins"/>
                <a:ea typeface="Poppins"/>
                <a:cs typeface="Poppins"/>
                <a:sym typeface="Poppins"/>
                <a:hlinkClick r:id="rId5" tooltip="https://www.ed.gov/media/document/title-ix-enforcement-directive-dcl"/>
              </a:rPr>
              <a:t>Title IX Enforecment Directive DCL (PDF)</a:t>
            </a:r>
          </a:p>
          <a:p>
            <a:pPr algn="l">
              <a:lnSpc>
                <a:spcPts val="5133"/>
              </a:lnSpc>
            </a:pPr>
            <a:endParaRPr lang="en-US" sz="3399" u="sng">
              <a:solidFill>
                <a:srgbClr val="00205B"/>
              </a:solidFill>
              <a:latin typeface="Poppins"/>
              <a:ea typeface="Poppins"/>
              <a:cs typeface="Poppins"/>
              <a:sym typeface="Poppins"/>
              <a:hlinkClick r:id="rId5" tooltip="https://www.ed.gov/media/document/title-ix-enforcement-directive-dcl"/>
            </a:endParaRPr>
          </a:p>
          <a:p>
            <a:pPr algn="l">
              <a:lnSpc>
                <a:spcPts val="5133"/>
              </a:lnSpc>
            </a:pPr>
            <a:endParaRPr lang="en-US" sz="3399" u="sng">
              <a:solidFill>
                <a:srgbClr val="00205B"/>
              </a:solidFill>
              <a:latin typeface="Poppins"/>
              <a:ea typeface="Poppins"/>
              <a:cs typeface="Poppins"/>
              <a:sym typeface="Poppins"/>
              <a:hlinkClick r:id="rId5" tooltip="https://www.ed.gov/media/document/title-ix-enforcement-directive-dc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8300953"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Education Program Activity</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195142" y="4454358"/>
            <a:ext cx="15159360" cy="541909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““[E]ducation program or activity” includes locations, </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v</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nts, o</a:t>
            </a:r>
            <a:r>
              <a:rPr lang="en-US" sz="3399" u="none">
                <a:solidFill>
                  <a:srgbClr val="00205B"/>
                </a:solidFill>
                <a:latin typeface="Poppins"/>
                <a:ea typeface="Poppins"/>
                <a:cs typeface="Poppins"/>
                <a:sym typeface="Poppins"/>
              </a:rPr>
              <a:t>r </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rcum</a:t>
            </a:r>
            <a:r>
              <a:rPr lang="en-US" sz="3399" u="none">
                <a:solidFill>
                  <a:srgbClr val="00205B"/>
                </a:solidFill>
                <a:latin typeface="Poppins"/>
                <a:ea typeface="Poppins"/>
                <a:cs typeface="Poppins"/>
                <a:sym typeface="Poppins"/>
              </a:rPr>
              <a:t>st</a:t>
            </a:r>
            <a:r>
              <a:rPr lang="en-US" sz="3399">
                <a:solidFill>
                  <a:srgbClr val="00205B"/>
                </a:solidFill>
                <a:latin typeface="Poppins"/>
                <a:ea typeface="Poppins"/>
                <a:cs typeface="Poppins"/>
                <a:sym typeface="Poppins"/>
              </a:rPr>
              <a:t>ances ov</a:t>
            </a:r>
            <a:r>
              <a:rPr lang="en-US" sz="3399" u="none">
                <a:solidFill>
                  <a:srgbClr val="00205B"/>
                </a:solidFill>
                <a:latin typeface="Poppins"/>
                <a:ea typeface="Poppins"/>
                <a:cs typeface="Poppins"/>
                <a:sym typeface="Poppins"/>
              </a:rPr>
              <a:t>er </a:t>
            </a:r>
            <a:r>
              <a:rPr lang="en-US" sz="3399">
                <a:solidFill>
                  <a:srgbClr val="00205B"/>
                </a:solidFill>
                <a:latin typeface="Poppins"/>
                <a:ea typeface="Poppins"/>
                <a:cs typeface="Poppins"/>
                <a:sym typeface="Poppins"/>
              </a:rPr>
              <a:t>which</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ex</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rcised substa</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tial</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cont</a:t>
            </a:r>
            <a:r>
              <a:rPr lang="en-US" sz="3399" u="none">
                <a:solidFill>
                  <a:srgbClr val="00205B"/>
                </a:solidFill>
                <a:latin typeface="Poppins"/>
                <a:ea typeface="Poppins"/>
                <a:cs typeface="Poppins"/>
                <a:sym typeface="Poppins"/>
              </a:rPr>
              <a:t>ro</a:t>
            </a:r>
            <a:r>
              <a:rPr lang="en-US" sz="3399">
                <a:solidFill>
                  <a:srgbClr val="00205B"/>
                </a:solidFill>
                <a:latin typeface="Poppins"/>
                <a:ea typeface="Poppins"/>
                <a:cs typeface="Poppins"/>
                <a:sym typeface="Poppins"/>
              </a:rPr>
              <a:t>l</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ov</a:t>
            </a:r>
            <a:r>
              <a:rPr lang="en-US" sz="3399" u="none">
                <a:solidFill>
                  <a:srgbClr val="00205B"/>
                </a:solidFill>
                <a:latin typeface="Poppins"/>
                <a:ea typeface="Poppins"/>
                <a:cs typeface="Poppins"/>
                <a:sym typeface="Poppins"/>
              </a:rPr>
              <a:t>er </a:t>
            </a:r>
            <a:r>
              <a:rPr lang="en-US" sz="3399">
                <a:solidFill>
                  <a:srgbClr val="00205B"/>
                </a:solidFill>
                <a:latin typeface="Poppins"/>
                <a:ea typeface="Poppins"/>
                <a:cs typeface="Poppins"/>
                <a:sym typeface="Poppins"/>
              </a:rPr>
              <a:t>b</a:t>
            </a:r>
            <a:r>
              <a:rPr lang="en-US" sz="3399" u="none">
                <a:solidFill>
                  <a:srgbClr val="00205B"/>
                </a:solidFill>
                <a:latin typeface="Poppins"/>
                <a:ea typeface="Poppins"/>
                <a:cs typeface="Poppins"/>
                <a:sym typeface="Poppins"/>
              </a:rPr>
              <a:t>o</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 t</a:t>
            </a:r>
            <a:r>
              <a:rPr lang="en-US" sz="3399">
                <a:solidFill>
                  <a:srgbClr val="00205B"/>
                </a:solidFill>
                <a:latin typeface="Poppins"/>
                <a:ea typeface="Poppins"/>
                <a:cs typeface="Poppins"/>
                <a:sym typeface="Poppins"/>
              </a:rPr>
              <a:t>he </a:t>
            </a:r>
            <a:r>
              <a:rPr lang="en-US" sz="3399" u="none">
                <a:solidFill>
                  <a:srgbClr val="00205B"/>
                </a:solidFill>
                <a:latin typeface="Poppins"/>
                <a:ea typeface="Poppins"/>
                <a:cs typeface="Poppins"/>
                <a:sym typeface="Poppins"/>
              </a:rPr>
              <a:t>res</a:t>
            </a:r>
            <a:r>
              <a:rPr lang="en-US" sz="3399">
                <a:solidFill>
                  <a:srgbClr val="00205B"/>
                </a:solidFill>
                <a:latin typeface="Poppins"/>
                <a:ea typeface="Poppins"/>
                <a:cs typeface="Poppins"/>
                <a:sym typeface="Poppins"/>
              </a:rPr>
              <a:t>pondent</a:t>
            </a:r>
            <a:r>
              <a:rPr lang="en-US" sz="3399" u="none">
                <a:solidFill>
                  <a:srgbClr val="00205B"/>
                </a:solidFill>
                <a:latin typeface="Poppins"/>
                <a:ea typeface="Poppins"/>
                <a:cs typeface="Poppins"/>
                <a:sym typeface="Poppins"/>
              </a:rPr>
              <a:t> and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contex</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 </a:t>
            </a:r>
            <a:r>
              <a:rPr lang="en-US" sz="3399" u="none">
                <a:solidFill>
                  <a:srgbClr val="00205B"/>
                </a:solidFill>
                <a:latin typeface="Poppins"/>
                <a:ea typeface="Poppins"/>
                <a:cs typeface="Poppins"/>
                <a:sym typeface="Poppins"/>
              </a:rPr>
              <a:t>in </a:t>
            </a:r>
            <a:r>
              <a:rPr lang="en-US" sz="3399">
                <a:solidFill>
                  <a:srgbClr val="00205B"/>
                </a:solidFill>
                <a:latin typeface="Poppins"/>
                <a:ea typeface="Poppins"/>
                <a:cs typeface="Poppins"/>
                <a:sym typeface="Poppins"/>
              </a:rPr>
              <a:t>wh</a:t>
            </a:r>
            <a:r>
              <a:rPr lang="en-US" sz="3399" u="none">
                <a:solidFill>
                  <a:srgbClr val="00205B"/>
                </a:solidFill>
                <a:latin typeface="Poppins"/>
                <a:ea typeface="Poppins"/>
                <a:cs typeface="Poppins"/>
                <a:sym typeface="Poppins"/>
              </a:rPr>
              <a:t>ich the </a:t>
            </a:r>
            <a:r>
              <a:rPr lang="en-US" sz="3399">
                <a:solidFill>
                  <a:srgbClr val="00205B"/>
                </a:solidFill>
                <a:latin typeface="Poppins"/>
                <a:ea typeface="Poppins"/>
                <a:cs typeface="Poppins"/>
                <a:sym typeface="Poppins"/>
              </a:rPr>
              <a:t>s</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xu</a:t>
            </a:r>
            <a:r>
              <a:rPr lang="en-US" sz="3399" u="none">
                <a:solidFill>
                  <a:srgbClr val="00205B"/>
                </a:solidFill>
                <a:latin typeface="Poppins"/>
                <a:ea typeface="Poppins"/>
                <a:cs typeface="Poppins"/>
                <a:sym typeface="Poppins"/>
              </a:rPr>
              <a:t>al </a:t>
            </a:r>
            <a:r>
              <a:rPr lang="en-US" sz="3399">
                <a:solidFill>
                  <a:srgbClr val="00205B"/>
                </a:solidFill>
                <a:latin typeface="Poppins"/>
                <a:ea typeface="Poppins"/>
                <a:cs typeface="Poppins"/>
                <a:sym typeface="Poppins"/>
              </a:rPr>
              <a:t>ha</a:t>
            </a:r>
            <a:r>
              <a:rPr lang="en-US" sz="3399" u="none">
                <a:solidFill>
                  <a:srgbClr val="00205B"/>
                </a:solidFill>
                <a:latin typeface="Poppins"/>
                <a:ea typeface="Poppins"/>
                <a:cs typeface="Poppins"/>
                <a:sym typeface="Poppins"/>
              </a:rPr>
              <a:t>r</a:t>
            </a:r>
            <a:r>
              <a:rPr lang="en-US" sz="3399">
                <a:solidFill>
                  <a:srgbClr val="00205B"/>
                </a:solidFill>
                <a:latin typeface="Poppins"/>
                <a:ea typeface="Poppins"/>
                <a:cs typeface="Poppins"/>
                <a:sym typeface="Poppins"/>
              </a:rPr>
              <a:t>ass</a:t>
            </a:r>
            <a:r>
              <a:rPr lang="en-US" sz="3399" u="none">
                <a:solidFill>
                  <a:srgbClr val="00205B"/>
                </a:solidFill>
                <a:latin typeface="Poppins"/>
                <a:ea typeface="Poppins"/>
                <a:cs typeface="Poppins"/>
                <a:sym typeface="Poppins"/>
              </a:rPr>
              <a:t>ment</a:t>
            </a:r>
            <a:r>
              <a:rPr lang="en-US" sz="3399">
                <a:solidFill>
                  <a:srgbClr val="00205B"/>
                </a:solidFill>
                <a:latin typeface="Poppins"/>
                <a:ea typeface="Poppins"/>
                <a:cs typeface="Poppins"/>
                <a:sym typeface="Poppins"/>
              </a:rPr>
              <a:t> occurs, and also includes any building owned or controlled by a student organization that is offic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al</a:t>
            </a:r>
            <a:r>
              <a:rPr lang="en-US" sz="3399" u="none">
                <a:solidFill>
                  <a:srgbClr val="00205B"/>
                </a:solidFill>
                <a:latin typeface="Poppins"/>
                <a:ea typeface="Poppins"/>
                <a:cs typeface="Poppins"/>
                <a:sym typeface="Poppins"/>
              </a:rPr>
              <a:t>l</a:t>
            </a:r>
            <a:r>
              <a:rPr lang="en-US" sz="3399">
                <a:solidFill>
                  <a:srgbClr val="00205B"/>
                </a:solidFill>
                <a:latin typeface="Poppins"/>
                <a:ea typeface="Poppins"/>
                <a:cs typeface="Poppins"/>
                <a:sym typeface="Poppins"/>
              </a:rPr>
              <a:t>y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cognized</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by a</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p</a:t>
            </a:r>
            <a:r>
              <a:rPr lang="en-US" sz="3399" u="none">
                <a:solidFill>
                  <a:srgbClr val="00205B"/>
                </a:solidFill>
                <a:latin typeface="Poppins"/>
                <a:ea typeface="Poppins"/>
                <a:cs typeface="Poppins"/>
                <a:sym typeface="Poppins"/>
              </a:rPr>
              <a:t>o</a:t>
            </a:r>
            <a:r>
              <a:rPr lang="en-US" sz="3399">
                <a:solidFill>
                  <a:srgbClr val="00205B"/>
                </a:solidFill>
                <a:latin typeface="Poppins"/>
                <a:ea typeface="Poppins"/>
                <a:cs typeface="Poppins"/>
                <a:sym typeface="Poppins"/>
              </a:rPr>
              <a:t>sts</a:t>
            </a:r>
            <a:r>
              <a:rPr lang="en-US" sz="3399" u="none">
                <a:solidFill>
                  <a:srgbClr val="00205B"/>
                </a:solidFill>
                <a:latin typeface="Poppins"/>
                <a:ea typeface="Poppins"/>
                <a:cs typeface="Poppins"/>
                <a:sym typeface="Poppins"/>
              </a:rPr>
              <a:t>ec</a:t>
            </a:r>
            <a:r>
              <a:rPr lang="en-US" sz="3399">
                <a:solidFill>
                  <a:srgbClr val="00205B"/>
                </a:solidFill>
                <a:latin typeface="Poppins"/>
                <a:ea typeface="Poppins"/>
                <a:cs typeface="Poppins"/>
                <a:sym typeface="Poppins"/>
              </a:rPr>
              <a:t>o</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dary</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inst</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tu</a:t>
            </a:r>
            <a:r>
              <a:rPr lang="en-US" sz="3399" u="none">
                <a:solidFill>
                  <a:srgbClr val="00205B"/>
                </a:solidFill>
                <a:latin typeface="Poppins"/>
                <a:ea typeface="Poppins"/>
                <a:cs typeface="Poppins"/>
                <a:sym typeface="Poppins"/>
              </a:rPr>
              <a:t>ti</a:t>
            </a:r>
            <a:r>
              <a:rPr lang="en-US" sz="3399">
                <a:solidFill>
                  <a:srgbClr val="00205B"/>
                </a:solidFill>
                <a:latin typeface="Poppins"/>
                <a:ea typeface="Poppins"/>
                <a:cs typeface="Poppins"/>
                <a:sym typeface="Poppins"/>
              </a:rPr>
              <a:t>on.”</a:t>
            </a:r>
          </a:p>
          <a:p>
            <a:pPr algn="l">
              <a:lnSpc>
                <a:spcPts val="4759"/>
              </a:lnSpc>
            </a:pPr>
            <a:r>
              <a:rPr lang="en-US" sz="3399">
                <a:solidFill>
                  <a:srgbClr val="00205B"/>
                </a:solidFill>
                <a:latin typeface="Poppins"/>
                <a:ea typeface="Poppins"/>
                <a:cs typeface="Poppins"/>
                <a:sym typeface="Poppins"/>
              </a:rPr>
              <a:t>§S</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106.44</a:t>
            </a:r>
            <a:r>
              <a:rPr lang="en-US" sz="3399" u="none">
                <a:solidFill>
                  <a:srgbClr val="00205B"/>
                </a:solidFill>
                <a:latin typeface="Poppins"/>
                <a:ea typeface="Poppins"/>
                <a:cs typeface="Poppins"/>
                <a:sym typeface="Poppins"/>
              </a:rPr>
              <a:t>(</a:t>
            </a:r>
            <a:r>
              <a:rPr lang="en-US" sz="3399">
                <a:solidFill>
                  <a:srgbClr val="00205B"/>
                </a:solidFill>
                <a:latin typeface="Poppins"/>
                <a:ea typeface="Poppins"/>
                <a:cs typeface="Poppins"/>
                <a:sym typeface="Poppins"/>
              </a:rPr>
              <a:t>a</a:t>
            </a:r>
            <a:r>
              <a:rPr lang="en-US" sz="3399" u="none">
                <a:solidFill>
                  <a:srgbClr val="00205B"/>
                </a:solidFill>
                <a:latin typeface="Poppins"/>
                <a:ea typeface="Poppins"/>
                <a:cs typeface="Poppins"/>
                <a:sym typeface="Poppins"/>
              </a:rPr>
              <a:t>)</a:t>
            </a:r>
          </a:p>
          <a:p>
            <a:pPr algn="l">
              <a:lnSpc>
                <a:spcPts val="4759"/>
              </a:lnSpc>
            </a:pPr>
            <a:endParaRPr lang="en-US" sz="3399" u="none">
              <a:solidFill>
                <a:srgbClr val="00205B"/>
              </a:solidFill>
              <a:latin typeface="Poppins"/>
              <a:ea typeface="Poppins"/>
              <a:cs typeface="Poppins"/>
              <a:sym typeface="Poppins"/>
            </a:endParaRPr>
          </a:p>
          <a:p>
            <a:pPr algn="l">
              <a:lnSpc>
                <a:spcPts val="4759"/>
              </a:lnSpc>
              <a:spcBef>
                <a:spcPct val="0"/>
              </a:spcBef>
            </a:pPr>
            <a:endParaRPr lang="en-US" sz="3399" u="none">
              <a:solidFill>
                <a:srgbClr val="00205B"/>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4098486" cy="728498"/>
            <a:chOff x="0" y="0"/>
            <a:chExt cx="11797480" cy="609600"/>
          </a:xfrm>
        </p:grpSpPr>
        <p:sp>
          <p:nvSpPr>
            <p:cNvPr id="3" name="Freeform 3"/>
            <p:cNvSpPr/>
            <p:nvPr/>
          </p:nvSpPr>
          <p:spPr>
            <a:xfrm>
              <a:off x="1067" y="0"/>
              <a:ext cx="11795345" cy="609600"/>
            </a:xfrm>
            <a:custGeom>
              <a:avLst/>
              <a:gdLst/>
              <a:ahLst/>
              <a:cxnLst/>
              <a:rect l="l" t="t" r="r" b="b"/>
              <a:pathLst>
                <a:path w="11795345" h="609600">
                  <a:moveTo>
                    <a:pt x="11588820" y="0"/>
                  </a:moveTo>
                  <a:lnTo>
                    <a:pt x="3326" y="0"/>
                  </a:lnTo>
                  <a:cubicBezTo>
                    <a:pt x="2308" y="0"/>
                    <a:pt x="1353" y="489"/>
                    <a:pt x="757" y="1315"/>
                  </a:cubicBezTo>
                  <a:cubicBezTo>
                    <a:pt x="162" y="2141"/>
                    <a:pt x="0" y="3202"/>
                    <a:pt x="322" y="4168"/>
                  </a:cubicBezTo>
                  <a:lnTo>
                    <a:pt x="200744" y="605432"/>
                  </a:lnTo>
                  <a:cubicBezTo>
                    <a:pt x="201573" y="607921"/>
                    <a:pt x="203903" y="609600"/>
                    <a:pt x="206526" y="609600"/>
                  </a:cubicBezTo>
                  <a:lnTo>
                    <a:pt x="11792020" y="609600"/>
                  </a:lnTo>
                  <a:cubicBezTo>
                    <a:pt x="11793038" y="609600"/>
                    <a:pt x="11793994" y="609111"/>
                    <a:pt x="11794588" y="608285"/>
                  </a:cubicBezTo>
                  <a:cubicBezTo>
                    <a:pt x="11795184" y="607459"/>
                    <a:pt x="11795346" y="606398"/>
                    <a:pt x="11795024" y="605432"/>
                  </a:cubicBezTo>
                  <a:lnTo>
                    <a:pt x="11594602" y="4168"/>
                  </a:lnTo>
                  <a:cubicBezTo>
                    <a:pt x="11593773" y="1679"/>
                    <a:pt x="11591443" y="0"/>
                    <a:pt x="11588820"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11594280"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813834" y="2281006"/>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4249051" y="2349251"/>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13235507"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Recognized, Off-Campus Student Organization</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889986" y="3921010"/>
            <a:ext cx="16125608" cy="6019165"/>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““Recognized, Off-Campus Student Organizations: [W]here a postsecondary institution has officially recognized a student organization, the recipient’s Title IX obligations apply to sexual harassment that occurs in buildings owned or controlled by such a student organization, irr</a:t>
            </a:r>
            <a:r>
              <a:rPr lang="en-US" sz="3399" u="none">
                <a:solidFill>
                  <a:srgbClr val="00205B"/>
                </a:solidFill>
                <a:latin typeface="Poppins"/>
                <a:ea typeface="Poppins"/>
                <a:cs typeface="Poppins"/>
                <a:sym typeface="Poppins"/>
              </a:rPr>
              <a:t>especti</a:t>
            </a:r>
            <a:r>
              <a:rPr lang="en-US" sz="3399">
                <a:solidFill>
                  <a:srgbClr val="00205B"/>
                </a:solidFill>
                <a:latin typeface="Poppins"/>
                <a:ea typeface="Poppins"/>
                <a:cs typeface="Poppins"/>
                <a:sym typeface="Poppins"/>
              </a:rPr>
              <a:t>v</a:t>
            </a:r>
            <a:r>
              <a:rPr lang="en-US" sz="3399" u="none">
                <a:solidFill>
                  <a:srgbClr val="00205B"/>
                </a:solidFill>
                <a:latin typeface="Poppins"/>
                <a:ea typeface="Poppins"/>
                <a:cs typeface="Poppins"/>
                <a:sym typeface="Poppins"/>
              </a:rPr>
              <a:t>e of whether the buildi</a:t>
            </a:r>
            <a:r>
              <a:rPr lang="en-US" sz="3399">
                <a:solidFill>
                  <a:srgbClr val="00205B"/>
                </a:solidFill>
                <a:latin typeface="Poppins"/>
                <a:ea typeface="Poppins"/>
                <a:cs typeface="Poppins"/>
                <a:sym typeface="Poppins"/>
              </a:rPr>
              <a:t>ng is on</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campus or off campu</a:t>
            </a:r>
            <a:r>
              <a:rPr lang="en-US" sz="3399" u="none">
                <a:solidFill>
                  <a:srgbClr val="00205B"/>
                </a:solidFill>
                <a:latin typeface="Poppins"/>
                <a:ea typeface="Poppins"/>
                <a:cs typeface="Poppins"/>
                <a:sym typeface="Poppins"/>
              </a:rPr>
              <a:t>s, </a:t>
            </a:r>
            <a:r>
              <a:rPr lang="en-US" sz="3399">
                <a:solidFill>
                  <a:srgbClr val="00205B"/>
                </a:solidFill>
                <a:latin typeface="Poppins"/>
                <a:ea typeface="Poppins"/>
                <a:cs typeface="Poppins"/>
                <a:sym typeface="Poppins"/>
              </a:rPr>
              <a:t>and irrespective of</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whether</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ex</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rcised substa</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tial</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cont</a:t>
            </a:r>
            <a:r>
              <a:rPr lang="en-US" sz="3399" u="none">
                <a:solidFill>
                  <a:srgbClr val="00205B"/>
                </a:solidFill>
                <a:latin typeface="Poppins"/>
                <a:ea typeface="Poppins"/>
                <a:cs typeface="Poppins"/>
                <a:sym typeface="Poppins"/>
              </a:rPr>
              <a:t>ro</a:t>
            </a:r>
            <a:r>
              <a:rPr lang="en-US" sz="3399">
                <a:solidFill>
                  <a:srgbClr val="00205B"/>
                </a:solidFill>
                <a:latin typeface="Poppins"/>
                <a:ea typeface="Poppins"/>
                <a:cs typeface="Poppins"/>
                <a:sym typeface="Poppins"/>
              </a:rPr>
              <a:t>l</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ov</a:t>
            </a:r>
            <a:r>
              <a:rPr lang="en-US" sz="3399" u="none">
                <a:solidFill>
                  <a:srgbClr val="00205B"/>
                </a:solidFill>
                <a:latin typeface="Poppins"/>
                <a:ea typeface="Poppins"/>
                <a:cs typeface="Poppins"/>
                <a:sym typeface="Poppins"/>
              </a:rPr>
              <a:t>er t</a:t>
            </a:r>
            <a:r>
              <a:rPr lang="en-US" sz="3399">
                <a:solidFill>
                  <a:srgbClr val="00205B"/>
                </a:solidFill>
                <a:latin typeface="Poppins"/>
                <a:ea typeface="Poppins"/>
                <a:cs typeface="Poppins"/>
                <a:sym typeface="Poppins"/>
              </a:rPr>
              <a:t>he </a:t>
            </a:r>
            <a:r>
              <a:rPr lang="en-US" sz="3399" u="none">
                <a:solidFill>
                  <a:srgbClr val="00205B"/>
                </a:solidFill>
                <a:latin typeface="Poppins"/>
                <a:ea typeface="Poppins"/>
                <a:cs typeface="Poppins"/>
                <a:sym typeface="Poppins"/>
              </a:rPr>
              <a:t>res</a:t>
            </a:r>
            <a:r>
              <a:rPr lang="en-US" sz="3399">
                <a:solidFill>
                  <a:srgbClr val="00205B"/>
                </a:solidFill>
                <a:latin typeface="Poppins"/>
                <a:ea typeface="Poppins"/>
                <a:cs typeface="Poppins"/>
                <a:sym typeface="Poppins"/>
              </a:rPr>
              <a:t>pondent</a:t>
            </a:r>
            <a:r>
              <a:rPr lang="en-US" sz="3399" u="none">
                <a:solidFill>
                  <a:srgbClr val="00205B"/>
                </a:solidFill>
                <a:latin typeface="Poppins"/>
                <a:ea typeface="Poppins"/>
                <a:cs typeface="Poppins"/>
                <a:sym typeface="Poppins"/>
              </a:rPr>
              <a:t> and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contex</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 of</a:t>
            </a:r>
            <a:r>
              <a:rPr lang="en-US" sz="3399" u="none">
                <a:solidFill>
                  <a:srgbClr val="00205B"/>
                </a:solidFill>
                <a:latin typeface="Poppins"/>
                <a:ea typeface="Poppins"/>
                <a:cs typeface="Poppins"/>
                <a:sym typeface="Poppins"/>
              </a:rPr>
              <a:t> the </a:t>
            </a:r>
            <a:r>
              <a:rPr lang="en-US" sz="3399">
                <a:solidFill>
                  <a:srgbClr val="00205B"/>
                </a:solidFill>
                <a:latin typeface="Poppins"/>
                <a:ea typeface="Poppins"/>
                <a:cs typeface="Poppins"/>
                <a:sym typeface="Poppins"/>
              </a:rPr>
              <a:t>ha</a:t>
            </a:r>
            <a:r>
              <a:rPr lang="en-US" sz="3399" u="none">
                <a:solidFill>
                  <a:srgbClr val="00205B"/>
                </a:solidFill>
                <a:latin typeface="Poppins"/>
                <a:ea typeface="Poppins"/>
                <a:cs typeface="Poppins"/>
                <a:sym typeface="Poppins"/>
              </a:rPr>
              <a:t>r</a:t>
            </a:r>
            <a:r>
              <a:rPr lang="en-US" sz="3399">
                <a:solidFill>
                  <a:srgbClr val="00205B"/>
                </a:solidFill>
                <a:latin typeface="Poppins"/>
                <a:ea typeface="Poppins"/>
                <a:cs typeface="Poppins"/>
                <a:sym typeface="Poppins"/>
              </a:rPr>
              <a:t>ass</a:t>
            </a:r>
            <a:r>
              <a:rPr lang="en-US" sz="3399" u="none">
                <a:solidFill>
                  <a:srgbClr val="00205B"/>
                </a:solidFill>
                <a:latin typeface="Poppins"/>
                <a:ea typeface="Poppins"/>
                <a:cs typeface="Poppins"/>
                <a:sym typeface="Poppins"/>
              </a:rPr>
              <a:t>ment</a:t>
            </a:r>
            <a:r>
              <a:rPr lang="en-US" sz="3399">
                <a:solidFill>
                  <a:srgbClr val="00205B"/>
                </a:solidFill>
                <a:latin typeface="Poppins"/>
                <a:ea typeface="Poppins"/>
                <a:cs typeface="Poppins"/>
                <a:sym typeface="Poppins"/>
              </a:rPr>
              <a:t> outside the fact of officially recognizing the fraternity or sorority that owns or contr</a:t>
            </a:r>
            <a:r>
              <a:rPr lang="en-US" sz="3399" u="none">
                <a:solidFill>
                  <a:srgbClr val="00205B"/>
                </a:solidFill>
                <a:latin typeface="Poppins"/>
                <a:ea typeface="Poppins"/>
                <a:cs typeface="Poppins"/>
                <a:sym typeface="Poppins"/>
              </a:rPr>
              <a:t>ol</a:t>
            </a:r>
            <a:r>
              <a:rPr lang="en-US" sz="3399">
                <a:solidFill>
                  <a:srgbClr val="00205B"/>
                </a:solidFill>
                <a:latin typeface="Poppins"/>
                <a:ea typeface="Poppins"/>
                <a:cs typeface="Poppins"/>
                <a:sym typeface="Poppins"/>
              </a:rPr>
              <a:t>s th</a:t>
            </a:r>
            <a:r>
              <a:rPr lang="en-US" sz="3399" u="none">
                <a:solidFill>
                  <a:srgbClr val="00205B"/>
                </a:solidFill>
                <a:latin typeface="Poppins"/>
                <a:ea typeface="Poppins"/>
                <a:cs typeface="Poppins"/>
                <a:sym typeface="Poppins"/>
              </a:rPr>
              <a:t>e bu</a:t>
            </a:r>
            <a:r>
              <a:rPr lang="en-US" sz="3399">
                <a:solidFill>
                  <a:srgbClr val="00205B"/>
                </a:solidFill>
                <a:latin typeface="Poppins"/>
                <a:ea typeface="Poppins"/>
                <a:cs typeface="Poppins"/>
                <a:sym typeface="Poppins"/>
              </a:rPr>
              <a:t>ild</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ng.”</a:t>
            </a:r>
          </a:p>
          <a:p>
            <a:pPr algn="l">
              <a:lnSpc>
                <a:spcPts val="4759"/>
              </a:lnSpc>
            </a:pPr>
            <a:r>
              <a:rPr lang="en-US" sz="3399">
                <a:solidFill>
                  <a:srgbClr val="00205B"/>
                </a:solidFill>
                <a:latin typeface="Poppins"/>
                <a:ea typeface="Poppins"/>
                <a:cs typeface="Poppins"/>
                <a:sym typeface="Poppins"/>
              </a:rPr>
              <a:t>Titl</a:t>
            </a:r>
            <a:r>
              <a:rPr lang="en-US" sz="3399" u="none">
                <a:solidFill>
                  <a:srgbClr val="00205B"/>
                </a:solidFill>
                <a:latin typeface="Poppins"/>
                <a:ea typeface="Poppins"/>
                <a:cs typeface="Poppins"/>
                <a:sym typeface="Poppins"/>
              </a:rPr>
              <a:t>e IX Reg</a:t>
            </a:r>
            <a:r>
              <a:rPr lang="en-US" sz="3399">
                <a:solidFill>
                  <a:srgbClr val="00205B"/>
                </a:solidFill>
                <a:latin typeface="Poppins"/>
                <a:ea typeface="Poppins"/>
                <a:cs typeface="Poppins"/>
                <a:sym typeface="Poppins"/>
              </a:rPr>
              <a:t>.;</a:t>
            </a:r>
            <a:r>
              <a:rPr lang="en-US" sz="3399" u="none">
                <a:solidFill>
                  <a:srgbClr val="00205B"/>
                </a:solidFill>
                <a:latin typeface="Poppins"/>
                <a:ea typeface="Poppins"/>
                <a:cs typeface="Poppins"/>
                <a:sym typeface="Poppins"/>
              </a:rPr>
              <a:t> Pages </a:t>
            </a:r>
            <a:r>
              <a:rPr lang="en-US" sz="3399">
                <a:solidFill>
                  <a:srgbClr val="00205B"/>
                </a:solidFill>
                <a:latin typeface="Poppins"/>
                <a:ea typeface="Poppins"/>
                <a:cs typeface="Poppins"/>
                <a:sym typeface="Poppins"/>
              </a:rPr>
              <a:t>625-626 </a:t>
            </a:r>
            <a:r>
              <a:rPr lang="en-US" sz="3399" u="none">
                <a:solidFill>
                  <a:srgbClr val="00205B"/>
                </a:solidFill>
                <a:latin typeface="Poppins"/>
                <a:ea typeface="Poppins"/>
                <a:cs typeface="Poppins"/>
                <a:sym typeface="Poppins"/>
              </a:rPr>
              <a:t>(M</a:t>
            </a:r>
            <a:r>
              <a:rPr lang="en-US" sz="3399">
                <a:solidFill>
                  <a:srgbClr val="00205B"/>
                </a:solidFill>
                <a:latin typeface="Poppins"/>
                <a:ea typeface="Poppins"/>
                <a:cs typeface="Poppins"/>
                <a:sym typeface="Poppins"/>
              </a:rPr>
              <a:t>ay 6, 2020, DoE website</a:t>
            </a:r>
            <a:r>
              <a:rPr lang="en-US" sz="3399" u="none">
                <a:solidFill>
                  <a:srgbClr val="00205B"/>
                </a:solidFill>
                <a:latin typeface="Poppins"/>
                <a:ea typeface="Poppins"/>
                <a:cs typeface="Poppins"/>
                <a:sym typeface="Poppins"/>
              </a:rPr>
              <a:t>)</a:t>
            </a:r>
          </a:p>
          <a:p>
            <a:pPr algn="l">
              <a:lnSpc>
                <a:spcPts val="4759"/>
              </a:lnSpc>
              <a:spcBef>
                <a:spcPct val="0"/>
              </a:spcBef>
            </a:pPr>
            <a:endParaRPr lang="en-US" sz="3399" u="none">
              <a:solidFill>
                <a:srgbClr val="00205B"/>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5065919" cy="728498"/>
            <a:chOff x="0" y="0"/>
            <a:chExt cx="12607018" cy="609600"/>
          </a:xfrm>
        </p:grpSpPr>
        <p:sp>
          <p:nvSpPr>
            <p:cNvPr id="3" name="Freeform 3"/>
            <p:cNvSpPr/>
            <p:nvPr/>
          </p:nvSpPr>
          <p:spPr>
            <a:xfrm>
              <a:off x="999" y="0"/>
              <a:ext cx="12605020" cy="609600"/>
            </a:xfrm>
            <a:custGeom>
              <a:avLst/>
              <a:gdLst/>
              <a:ahLst/>
              <a:cxnLst/>
              <a:rect l="l" t="t" r="r" b="b"/>
              <a:pathLst>
                <a:path w="12605020" h="609600">
                  <a:moveTo>
                    <a:pt x="12398708" y="0"/>
                  </a:moveTo>
                  <a:lnTo>
                    <a:pt x="3112" y="0"/>
                  </a:lnTo>
                  <a:cubicBezTo>
                    <a:pt x="2160" y="0"/>
                    <a:pt x="1265" y="458"/>
                    <a:pt x="708" y="1231"/>
                  </a:cubicBezTo>
                  <a:cubicBezTo>
                    <a:pt x="151" y="2003"/>
                    <a:pt x="0" y="2996"/>
                    <a:pt x="301" y="3900"/>
                  </a:cubicBezTo>
                  <a:lnTo>
                    <a:pt x="200901" y="605700"/>
                  </a:lnTo>
                  <a:cubicBezTo>
                    <a:pt x="201677" y="608029"/>
                    <a:pt x="203857" y="609600"/>
                    <a:pt x="206312" y="609600"/>
                  </a:cubicBezTo>
                  <a:lnTo>
                    <a:pt x="12601908" y="609600"/>
                  </a:lnTo>
                  <a:cubicBezTo>
                    <a:pt x="12602860" y="609600"/>
                    <a:pt x="12603755" y="609142"/>
                    <a:pt x="12604312" y="608370"/>
                  </a:cubicBezTo>
                  <a:cubicBezTo>
                    <a:pt x="12604869" y="607597"/>
                    <a:pt x="12605020" y="606604"/>
                    <a:pt x="12604719" y="605700"/>
                  </a:cubicBezTo>
                  <a:lnTo>
                    <a:pt x="12404119" y="3900"/>
                  </a:lnTo>
                  <a:cubicBezTo>
                    <a:pt x="12403343" y="1571"/>
                    <a:pt x="12401163" y="0"/>
                    <a:pt x="12398708"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12403818"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781266" y="2281006"/>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216483" y="2349251"/>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14041015"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Misconduct Outside Education Program or Activity</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638064"/>
            <a:ext cx="15690264" cy="42189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Discretion to Levy Separate Conduct Charges for Misconduct Outside Education Program or Activity: [N]othing in the final r</a:t>
            </a:r>
            <a:r>
              <a:rPr lang="en-US" sz="3399" u="none">
                <a:solidFill>
                  <a:srgbClr val="00205B"/>
                </a:solidFill>
                <a:latin typeface="Poppins"/>
                <a:ea typeface="Poppins"/>
                <a:cs typeface="Poppins"/>
                <a:sym typeface="Poppins"/>
              </a:rPr>
              <a:t>egulatio</a:t>
            </a:r>
            <a:r>
              <a:rPr lang="en-US" sz="3399">
                <a:solidFill>
                  <a:srgbClr val="00205B"/>
                </a:solidFill>
                <a:latin typeface="Poppins"/>
                <a:ea typeface="Poppins"/>
                <a:cs typeface="Poppins"/>
                <a:sym typeface="Poppins"/>
              </a:rPr>
              <a:t>ns precludes</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f</a:t>
            </a:r>
            <a:r>
              <a:rPr lang="en-US" sz="3399">
                <a:solidFill>
                  <a:srgbClr val="00205B"/>
                </a:solidFill>
                <a:latin typeface="Poppins"/>
                <a:ea typeface="Poppins"/>
                <a:cs typeface="Poppins"/>
                <a:sym typeface="Poppins"/>
              </a:rPr>
              <a:t>rom</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choosing t</a:t>
            </a:r>
            <a:r>
              <a:rPr lang="en-US" sz="3399" u="none">
                <a:solidFill>
                  <a:srgbClr val="00205B"/>
                </a:solidFill>
                <a:latin typeface="Poppins"/>
                <a:ea typeface="Poppins"/>
                <a:cs typeface="Poppins"/>
                <a:sym typeface="Poppins"/>
              </a:rPr>
              <a:t>o a</a:t>
            </a:r>
            <a:r>
              <a:rPr lang="en-US" sz="3399">
                <a:solidFill>
                  <a:srgbClr val="00205B"/>
                </a:solidFill>
                <a:latin typeface="Poppins"/>
                <a:ea typeface="Poppins"/>
                <a:cs typeface="Poppins"/>
                <a:sym typeface="Poppins"/>
              </a:rPr>
              <a:t>lso</a:t>
            </a:r>
            <a:r>
              <a:rPr lang="en-US" sz="3399" u="none">
                <a:solidFill>
                  <a:srgbClr val="00205B"/>
                </a:solidFill>
                <a:latin typeface="Poppins"/>
                <a:ea typeface="Poppins"/>
                <a:cs typeface="Poppins"/>
                <a:sym typeface="Poppins"/>
              </a:rPr>
              <a:t> address all</a:t>
            </a:r>
            <a:r>
              <a:rPr lang="en-US" sz="3399">
                <a:solidFill>
                  <a:srgbClr val="00205B"/>
                </a:solidFill>
                <a:latin typeface="Poppins"/>
                <a:ea typeface="Poppins"/>
                <a:cs typeface="Poppins"/>
                <a:sym typeface="Poppins"/>
              </a:rPr>
              <a:t>eg</a:t>
            </a:r>
            <a:r>
              <a:rPr lang="en-US" sz="3399" u="none">
                <a:solidFill>
                  <a:srgbClr val="00205B"/>
                </a:solidFill>
                <a:latin typeface="Poppins"/>
                <a:ea typeface="Poppins"/>
                <a:cs typeface="Poppins"/>
                <a:sym typeface="Poppins"/>
              </a:rPr>
              <a:t>a</a:t>
            </a:r>
            <a:r>
              <a:rPr lang="en-US" sz="3399">
                <a:solidFill>
                  <a:srgbClr val="00205B"/>
                </a:solidFill>
                <a:latin typeface="Poppins"/>
                <a:ea typeface="Poppins"/>
                <a:cs typeface="Poppins"/>
                <a:sym typeface="Poppins"/>
              </a:rPr>
              <a:t>tions of</a:t>
            </a:r>
            <a:r>
              <a:rPr lang="en-US" sz="3399" u="none">
                <a:solidFill>
                  <a:srgbClr val="00205B"/>
                </a:solidFill>
                <a:latin typeface="Poppins"/>
                <a:ea typeface="Poppins"/>
                <a:cs typeface="Poppins"/>
                <a:sym typeface="Poppins"/>
              </a:rPr>
              <a:t> conduct</a:t>
            </a:r>
            <a:r>
              <a:rPr lang="en-US" sz="3399">
                <a:solidFill>
                  <a:srgbClr val="00205B"/>
                </a:solidFill>
                <a:latin typeface="Poppins"/>
                <a:ea typeface="Poppins"/>
                <a:cs typeface="Poppins"/>
                <a:sym typeface="Poppins"/>
              </a:rPr>
              <a:t> outside the recipient’s education program or activ</a:t>
            </a:r>
            <a:r>
              <a:rPr lang="en-US" sz="3399" u="none">
                <a:solidFill>
                  <a:srgbClr val="00205B"/>
                </a:solidFill>
                <a:latin typeface="Poppins"/>
                <a:ea typeface="Poppins"/>
                <a:cs typeface="Poppins"/>
                <a:sym typeface="Poppins"/>
              </a:rPr>
              <a:t>ity</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a:t>
            </a:r>
            <a:r>
              <a:rPr lang="en-US" sz="3399" u="none">
                <a:solidFill>
                  <a:srgbClr val="00205B"/>
                </a:solidFill>
                <a:latin typeface="Poppins"/>
                <a:ea typeface="Poppins"/>
                <a:cs typeface="Poppins"/>
                <a:sym typeface="Poppins"/>
              </a:rPr>
              <a:t>Pages </a:t>
            </a:r>
            <a:r>
              <a:rPr lang="en-US" sz="3399">
                <a:solidFill>
                  <a:srgbClr val="00205B"/>
                </a:solidFill>
                <a:latin typeface="Poppins"/>
                <a:ea typeface="Poppins"/>
                <a:cs typeface="Poppins"/>
                <a:sym typeface="Poppins"/>
              </a:rPr>
              <a:t>631 and 634</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1e0f09a-6605-4cdc-b70c-67d2aea670a0}" enabled="1" method="Standard" siteId="{5d135798-0ae4-4f20-a663-a223e2cd1f4e}" contentBits="2" removed="0"/>
</clbl:labelList>
</file>

<file path=docProps/app.xml><?xml version="1.0" encoding="utf-8"?>
<Properties xmlns="http://schemas.openxmlformats.org/officeDocument/2006/extended-properties" xmlns:vt="http://schemas.openxmlformats.org/officeDocument/2006/docPropsVTypes">
  <TotalTime>290</TotalTime>
  <Words>2474</Words>
  <Application>Microsoft Office PowerPoint</Application>
  <PresentationFormat>Custom</PresentationFormat>
  <Paragraphs>218</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Barlow Bold</vt:lpstr>
      <vt:lpstr>Poppins Bold</vt:lpstr>
      <vt:lpstr>Arial Bold</vt:lpstr>
      <vt:lpstr>Aptos</vt:lpstr>
      <vt:lpstr>Poppins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Yellow Modern Training And Development Presentation</dc:title>
  <cp:lastModifiedBy>Judy Spain</cp:lastModifiedBy>
  <cp:revision>6</cp:revision>
  <dcterms:created xsi:type="dcterms:W3CDTF">2006-08-16T00:00:00Z</dcterms:created>
  <dcterms:modified xsi:type="dcterms:W3CDTF">2025-09-02T01:34:43Z</dcterms:modified>
  <dc:identifier>DAGugxI58dw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J.B. Hunt Business</vt:lpwstr>
  </property>
</Properties>
</file>